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0" r:id="rId5"/>
    <p:sldMasterId id="2147483706" r:id="rId6"/>
    <p:sldMasterId id="2147483675" r:id="rId7"/>
    <p:sldMasterId id="2147483663" r:id="rId8"/>
  </p:sldMasterIdLst>
  <p:notesMasterIdLst>
    <p:notesMasterId r:id="rId44"/>
  </p:notesMasterIdLst>
  <p:handoutMasterIdLst>
    <p:handoutMasterId r:id="rId45"/>
  </p:handoutMasterIdLst>
  <p:sldIdLst>
    <p:sldId id="640" r:id="rId9"/>
    <p:sldId id="931" r:id="rId10"/>
    <p:sldId id="829" r:id="rId11"/>
    <p:sldId id="932" r:id="rId12"/>
    <p:sldId id="933" r:id="rId13"/>
    <p:sldId id="885" r:id="rId14"/>
    <p:sldId id="934" r:id="rId15"/>
    <p:sldId id="835" r:id="rId16"/>
    <p:sldId id="935" r:id="rId17"/>
    <p:sldId id="836" r:id="rId18"/>
    <p:sldId id="837" r:id="rId19"/>
    <p:sldId id="838" r:id="rId20"/>
    <p:sldId id="889" r:id="rId21"/>
    <p:sldId id="847" r:id="rId22"/>
    <p:sldId id="848" r:id="rId23"/>
    <p:sldId id="849" r:id="rId24"/>
    <p:sldId id="850" r:id="rId25"/>
    <p:sldId id="851" r:id="rId26"/>
    <p:sldId id="936" r:id="rId27"/>
    <p:sldId id="937" r:id="rId28"/>
    <p:sldId id="855" r:id="rId29"/>
    <p:sldId id="938" r:id="rId30"/>
    <p:sldId id="859" r:id="rId31"/>
    <p:sldId id="861" r:id="rId32"/>
    <p:sldId id="939" r:id="rId33"/>
    <p:sldId id="940" r:id="rId34"/>
    <p:sldId id="890" r:id="rId35"/>
    <p:sldId id="892" r:id="rId36"/>
    <p:sldId id="893" r:id="rId37"/>
    <p:sldId id="894" r:id="rId38"/>
    <p:sldId id="895" r:id="rId39"/>
    <p:sldId id="896" r:id="rId40"/>
    <p:sldId id="897" r:id="rId41"/>
    <p:sldId id="898" r:id="rId42"/>
    <p:sldId id="903" r:id="rId43"/>
  </p:sldIdLst>
  <p:sldSz cx="12188825" cy="6858000"/>
  <p:notesSz cx="6858000" cy="9144000"/>
  <p:custDataLst>
    <p:tags r:id="rId46"/>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31" autoAdjust="0"/>
    <p:restoredTop sz="94041" autoAdjust="0"/>
  </p:normalViewPr>
  <p:slideViewPr>
    <p:cSldViewPr showGuides="1">
      <p:cViewPr varScale="1">
        <p:scale>
          <a:sx n="55" d="100"/>
          <a:sy n="55" d="100"/>
        </p:scale>
        <p:origin x="1400" y="3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50" d="100"/>
          <a:sy n="50" d="100"/>
        </p:scale>
        <p:origin x="2708"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gs" Target="tags/tag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56E6107-4F70-4432-81A1-E9329BDC8361}" type="datetime1">
              <a:rPr lang="zh-CN" altLang="en-US" smtClean="0">
                <a:latin typeface="微软雅黑" panose="020B0503020204020204" pitchFamily="34" charset="-122"/>
                <a:ea typeface="微软雅黑" panose="020B0503020204020204" pitchFamily="34" charset="-122"/>
              </a:rPr>
              <a:pPr algn="r" rtl="0"/>
              <a:t>2025/5/22</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zh-CN">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0760B032-84D0-4C37-BA11-143E54573B20}" type="datetime1">
              <a:rPr lang="zh-CN" altLang="en-US" smtClean="0"/>
              <a:pPr/>
              <a:t>2025/5/22</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F93199CD-3E1B-4AE6-990F-76F925F5EA9F}" type="slidenum">
              <a:rPr lang="en-US" altLang="zh-CN" smtClean="0"/>
              <a:pPr/>
              <a:t>‹#›</a:t>
            </a:fld>
            <a:endParaRPr lang="zh-CN" altLang="en-U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71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1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fld id="{4D7F4198-D2A7-41B9-96D1-E01AE5FF6300}" type="slidenum">
              <a:rPr lang="en-US" altLang="zh-CN" sz="1200" smtClean="0">
                <a:solidFill>
                  <a:schemeClr val="tx1"/>
                </a:solidFill>
                <a:ea typeface="宋体" panose="02010600030101010101" pitchFamily="2" charset="-122"/>
              </a:rPr>
              <a:pPr/>
              <a:t>3</a:t>
            </a:fld>
            <a:endParaRPr lang="en-US" altLang="zh-CN" sz="1200">
              <a:solidFill>
                <a:schemeClr val="tx1"/>
              </a:solidFill>
              <a:ea typeface="宋体" panose="02010600030101010101" pitchFamily="2" charset="-122"/>
            </a:endParaRPr>
          </a:p>
        </p:txBody>
      </p:sp>
    </p:spTree>
    <p:extLst>
      <p:ext uri="{BB962C8B-B14F-4D97-AF65-F5344CB8AC3E}">
        <p14:creationId xmlns:p14="http://schemas.microsoft.com/office/powerpoint/2010/main" val="310649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矢量切片的制作大概分为加载、索引的构建、切片三个步骤。首先我们加载一个事先完成配图的数据。</a:t>
            </a:r>
          </a:p>
        </p:txBody>
      </p:sp>
      <p:sp>
        <p:nvSpPr>
          <p:cNvPr id="4" name="灯片编号占位符 3"/>
          <p:cNvSpPr>
            <a:spLocks noGrp="1"/>
          </p:cNvSpPr>
          <p:nvPr>
            <p:ph type="sldNum" sz="quarter" idx="10"/>
          </p:nvPr>
        </p:nvSpPr>
        <p:spPr/>
        <p:txBody>
          <a:bodyPr/>
          <a:lstStyle/>
          <a:p>
            <a:fld id="{7F3EC2C0-CD0E-4BC5-866D-706A7431A92A}" type="slidenum">
              <a:rPr lang="en-US" altLang="zh-CN" smtClean="0"/>
              <a:pPr/>
              <a:t>32</a:t>
            </a:fld>
            <a:endParaRPr lang="en-US" altLang="zh-CN"/>
          </a:p>
        </p:txBody>
      </p:sp>
    </p:spTree>
    <p:extLst>
      <p:ext uri="{BB962C8B-B14F-4D97-AF65-F5344CB8AC3E}">
        <p14:creationId xmlns:p14="http://schemas.microsoft.com/office/powerpoint/2010/main" val="1284937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输出的文件会被自动添加到</a:t>
            </a:r>
            <a:r>
              <a:rPr lang="en-US" altLang="zh-CN" sz="1200" dirty="0"/>
              <a:t>map</a:t>
            </a:r>
            <a:r>
              <a:rPr lang="zh-CN" altLang="en-US" sz="1200" dirty="0"/>
              <a:t>中，在运行下一个工具前一定要记得移除</a:t>
            </a:r>
          </a:p>
          <a:p>
            <a:pPr lvl="0"/>
            <a:endParaRPr lang="en-US" altLang="zh-CN" sz="1200" kern="1200" dirty="0">
              <a:solidFill>
                <a:schemeClr val="tx1"/>
              </a:solidFill>
              <a:effectLst/>
              <a:latin typeface="Arial" charset="0"/>
              <a:ea typeface="宋体" pitchFamily="2" charset="-122"/>
              <a:cs typeface="+mn-cs"/>
            </a:endParaRPr>
          </a:p>
          <a:p>
            <a:pPr lvl="0"/>
            <a:r>
              <a:rPr lang="en-US" altLang="zh-CN" sz="1200" kern="1200" dirty="0">
                <a:solidFill>
                  <a:schemeClr val="tx1"/>
                </a:solidFill>
                <a:effectLst/>
                <a:latin typeface="Arial" charset="0"/>
                <a:ea typeface="宋体" pitchFamily="2" charset="-122"/>
                <a:cs typeface="+mn-cs"/>
              </a:rPr>
              <a:t>Input Map</a:t>
            </a:r>
            <a:r>
              <a:rPr lang="zh-CN" altLang="zh-CN" sz="1200" kern="1200" dirty="0">
                <a:solidFill>
                  <a:schemeClr val="tx1"/>
                </a:solidFill>
                <a:effectLst/>
                <a:latin typeface="Arial" charset="0"/>
                <a:ea typeface="宋体" pitchFamily="2" charset="-122"/>
                <a:cs typeface="+mn-cs"/>
              </a:rPr>
              <a:t>：在</a:t>
            </a:r>
            <a:r>
              <a:rPr lang="en-US" altLang="zh-CN" sz="1200" kern="1200" dirty="0">
                <a:solidFill>
                  <a:schemeClr val="tx1"/>
                </a:solidFill>
                <a:effectLst/>
                <a:latin typeface="Arial" charset="0"/>
                <a:ea typeface="宋体" pitchFamily="2" charset="-122"/>
                <a:cs typeface="+mn-cs"/>
              </a:rPr>
              <a:t>ArcGIS Pro</a:t>
            </a:r>
            <a:r>
              <a:rPr lang="zh-CN" altLang="zh-CN" sz="1200" kern="1200" dirty="0">
                <a:solidFill>
                  <a:schemeClr val="tx1"/>
                </a:solidFill>
                <a:effectLst/>
                <a:latin typeface="Arial" charset="0"/>
                <a:ea typeface="宋体" pitchFamily="2" charset="-122"/>
                <a:cs typeface="+mn-cs"/>
              </a:rPr>
              <a:t>中，以</a:t>
            </a:r>
            <a:r>
              <a:rPr lang="en-US" altLang="zh-CN" sz="1200" kern="1200" dirty="0">
                <a:solidFill>
                  <a:schemeClr val="tx1"/>
                </a:solidFill>
                <a:effectLst/>
                <a:latin typeface="Arial" charset="0"/>
                <a:ea typeface="宋体" pitchFamily="2" charset="-122"/>
                <a:cs typeface="+mn-cs"/>
              </a:rPr>
              <a:t>map</a:t>
            </a:r>
            <a:r>
              <a:rPr lang="zh-CN" altLang="zh-CN" sz="1200" kern="1200" dirty="0">
                <a:solidFill>
                  <a:schemeClr val="tx1"/>
                </a:solidFill>
                <a:effectLst/>
                <a:latin typeface="Arial" charset="0"/>
                <a:ea typeface="宋体" pitchFamily="2" charset="-122"/>
                <a:cs typeface="+mn-cs"/>
              </a:rPr>
              <a:t>为单位制作矢量切片，所以也是以</a:t>
            </a:r>
            <a:r>
              <a:rPr lang="en-US" altLang="zh-CN" sz="1200" kern="1200" dirty="0">
                <a:solidFill>
                  <a:schemeClr val="tx1"/>
                </a:solidFill>
                <a:effectLst/>
                <a:latin typeface="Arial" charset="0"/>
                <a:ea typeface="宋体" pitchFamily="2" charset="-122"/>
                <a:cs typeface="+mn-cs"/>
              </a:rPr>
              <a:t>map</a:t>
            </a:r>
            <a:r>
              <a:rPr lang="zh-CN" altLang="zh-CN" sz="1200" kern="1200" dirty="0">
                <a:solidFill>
                  <a:schemeClr val="tx1"/>
                </a:solidFill>
                <a:effectLst/>
                <a:latin typeface="Arial" charset="0"/>
                <a:ea typeface="宋体" pitchFamily="2" charset="-122"/>
                <a:cs typeface="+mn-cs"/>
              </a:rPr>
              <a:t>为单位创建索引；</a:t>
            </a:r>
          </a:p>
          <a:p>
            <a:pPr lvl="0"/>
            <a:r>
              <a:rPr lang="en-US" altLang="zh-CN" sz="1200" kern="1200" dirty="0">
                <a:solidFill>
                  <a:schemeClr val="tx1"/>
                </a:solidFill>
                <a:effectLst/>
                <a:latin typeface="Arial" charset="0"/>
                <a:ea typeface="宋体" pitchFamily="2" charset="-122"/>
                <a:cs typeface="+mn-cs"/>
              </a:rPr>
              <a:t>Output Tile Feature Class</a:t>
            </a:r>
            <a:r>
              <a:rPr lang="zh-CN" altLang="zh-CN" sz="1200" kern="1200" dirty="0">
                <a:solidFill>
                  <a:schemeClr val="tx1"/>
                </a:solidFill>
                <a:effectLst/>
                <a:latin typeface="Arial" charset="0"/>
                <a:ea typeface="宋体" pitchFamily="2" charset="-122"/>
                <a:cs typeface="+mn-cs"/>
              </a:rPr>
              <a:t>：指生成的索引文件的存储位置，选择合适的位置即可，根据你选择的位置，最终生成的是</a:t>
            </a:r>
            <a:r>
              <a:rPr lang="en-US" altLang="zh-CN" sz="1200" kern="1200" dirty="0" err="1">
                <a:solidFill>
                  <a:schemeClr val="tx1"/>
                </a:solidFill>
                <a:effectLst/>
                <a:latin typeface="Arial" charset="0"/>
                <a:ea typeface="宋体" pitchFamily="2" charset="-122"/>
                <a:cs typeface="+mn-cs"/>
              </a:rPr>
              <a:t>shp</a:t>
            </a:r>
            <a:r>
              <a:rPr lang="zh-CN" altLang="zh-CN" sz="1200" kern="1200" dirty="0">
                <a:solidFill>
                  <a:schemeClr val="tx1"/>
                </a:solidFill>
                <a:effectLst/>
                <a:latin typeface="Arial" charset="0"/>
                <a:ea typeface="宋体" pitchFamily="2" charset="-122"/>
                <a:cs typeface="+mn-cs"/>
              </a:rPr>
              <a:t>或者</a:t>
            </a:r>
            <a:r>
              <a:rPr lang="en-US" altLang="zh-CN" sz="1200" kern="1200" dirty="0">
                <a:solidFill>
                  <a:schemeClr val="tx1"/>
                </a:solidFill>
                <a:effectLst/>
                <a:latin typeface="Arial" charset="0"/>
                <a:ea typeface="宋体" pitchFamily="2" charset="-122"/>
                <a:cs typeface="+mn-cs"/>
              </a:rPr>
              <a:t>Geodatabase</a:t>
            </a:r>
            <a:r>
              <a:rPr lang="zh-CN" altLang="zh-CN" sz="1200" kern="1200" dirty="0">
                <a:solidFill>
                  <a:schemeClr val="tx1"/>
                </a:solidFill>
                <a:effectLst/>
                <a:latin typeface="Arial" charset="0"/>
                <a:ea typeface="宋体" pitchFamily="2" charset="-122"/>
                <a:cs typeface="+mn-cs"/>
              </a:rPr>
              <a:t>；</a:t>
            </a:r>
          </a:p>
          <a:p>
            <a:pPr lvl="0"/>
            <a:r>
              <a:rPr lang="en-US" altLang="zh-CN" sz="1200" kern="1200" dirty="0">
                <a:solidFill>
                  <a:schemeClr val="tx1"/>
                </a:solidFill>
                <a:effectLst/>
                <a:latin typeface="Arial" charset="0"/>
                <a:ea typeface="宋体" pitchFamily="2" charset="-122"/>
                <a:cs typeface="+mn-cs"/>
              </a:rPr>
              <a:t>Maximum Vertex Count</a:t>
            </a:r>
            <a:r>
              <a:rPr lang="zh-CN" altLang="zh-CN" sz="1200" kern="1200" dirty="0">
                <a:solidFill>
                  <a:schemeClr val="tx1"/>
                </a:solidFill>
                <a:effectLst/>
                <a:latin typeface="Arial" charset="0"/>
                <a:ea typeface="宋体" pitchFamily="2" charset="-122"/>
                <a:cs typeface="+mn-cs"/>
              </a:rPr>
              <a:t>：每一个索引网格里，最多能容纳的多边形顶点数，初步推测这个值影响的是索引网格的大小，默认为</a:t>
            </a:r>
            <a:r>
              <a:rPr lang="en-US" altLang="zh-CN" sz="1200" kern="1200" dirty="0">
                <a:solidFill>
                  <a:schemeClr val="tx1"/>
                </a:solidFill>
                <a:effectLst/>
                <a:latin typeface="Arial" charset="0"/>
                <a:ea typeface="宋体" pitchFamily="2" charset="-122"/>
                <a:cs typeface="+mn-cs"/>
              </a:rPr>
              <a:t>10000</a:t>
            </a:r>
            <a:r>
              <a:rPr lang="zh-CN" altLang="zh-CN" sz="1200" kern="1200" dirty="0">
                <a:solidFill>
                  <a:schemeClr val="tx1"/>
                </a:solidFill>
                <a:effectLst/>
                <a:latin typeface="Arial" charset="0"/>
                <a:ea typeface="宋体" pitchFamily="2" charset="-122"/>
                <a:cs typeface="+mn-cs"/>
              </a:rPr>
              <a:t>，建议保持默认值即可。</a:t>
            </a:r>
          </a:p>
          <a:p>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33</a:t>
            </a:fld>
            <a:endParaRPr lang="en-US" altLang="zh-CN"/>
          </a:p>
        </p:txBody>
      </p:sp>
    </p:spTree>
    <p:extLst>
      <p:ext uri="{BB962C8B-B14F-4D97-AF65-F5344CB8AC3E}">
        <p14:creationId xmlns:p14="http://schemas.microsoft.com/office/powerpoint/2010/main" val="95273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全陕西省完全配图的线形数据，采用默认的切图方案，</a:t>
            </a:r>
            <a:r>
              <a:rPr lang="en-US" altLang="zh-CN" sz="1200" dirty="0"/>
              <a:t>index</a:t>
            </a:r>
            <a:r>
              <a:rPr lang="zh-CN" altLang="en-US" sz="1200" dirty="0"/>
              <a:t>用时</a:t>
            </a:r>
            <a:r>
              <a:rPr lang="en-US" altLang="zh-CN" sz="1200" dirty="0"/>
              <a:t>3</a:t>
            </a:r>
            <a:r>
              <a:rPr lang="zh-CN" altLang="en-US" sz="1200" dirty="0"/>
              <a:t>分钟，</a:t>
            </a:r>
            <a:r>
              <a:rPr lang="en-US" altLang="zh-CN" sz="1200" dirty="0"/>
              <a:t>package</a:t>
            </a:r>
            <a:r>
              <a:rPr lang="zh-CN" altLang="en-US" sz="1200" dirty="0"/>
              <a:t>用时</a:t>
            </a:r>
            <a:r>
              <a:rPr lang="en-US" altLang="zh-CN" sz="1200" dirty="0"/>
              <a:t>15</a:t>
            </a:r>
            <a:r>
              <a:rPr lang="zh-CN" altLang="en-US" sz="1200" dirty="0"/>
              <a:t>分钟</a:t>
            </a:r>
          </a:p>
          <a:p>
            <a:pPr lvl="0"/>
            <a:endParaRPr lang="en-US" altLang="zh-CN" sz="1200" kern="1200" dirty="0">
              <a:solidFill>
                <a:schemeClr val="tx1"/>
              </a:solidFill>
              <a:effectLst/>
              <a:latin typeface="Arial" charset="0"/>
              <a:ea typeface="宋体" pitchFamily="2" charset="-122"/>
              <a:cs typeface="+mn-cs"/>
            </a:endParaRPr>
          </a:p>
          <a:p>
            <a:pPr lvl="0"/>
            <a:r>
              <a:rPr lang="en-US" altLang="zh-CN" sz="1200" kern="1200" dirty="0">
                <a:solidFill>
                  <a:schemeClr val="tx1"/>
                </a:solidFill>
                <a:effectLst/>
                <a:latin typeface="Arial" charset="0"/>
                <a:ea typeface="宋体" pitchFamily="2" charset="-122"/>
                <a:cs typeface="+mn-cs"/>
              </a:rPr>
              <a:t>Input Map</a:t>
            </a:r>
            <a:r>
              <a:rPr lang="zh-CN" altLang="zh-CN" sz="1200" kern="1200" dirty="0">
                <a:solidFill>
                  <a:schemeClr val="tx1"/>
                </a:solidFill>
                <a:effectLst/>
                <a:latin typeface="Arial" charset="0"/>
                <a:ea typeface="宋体" pitchFamily="2" charset="-122"/>
                <a:cs typeface="+mn-cs"/>
              </a:rPr>
              <a:t>：选择用来制作矢量切片的地图，注意去掉</a:t>
            </a:r>
            <a:r>
              <a:rPr lang="en-US" altLang="zh-CN" sz="1200" kern="1200" dirty="0">
                <a:solidFill>
                  <a:schemeClr val="tx1"/>
                </a:solidFill>
                <a:effectLst/>
                <a:latin typeface="Arial" charset="0"/>
                <a:ea typeface="宋体" pitchFamily="2" charset="-122"/>
                <a:cs typeface="+mn-cs"/>
              </a:rPr>
              <a:t>map</a:t>
            </a:r>
            <a:r>
              <a:rPr lang="zh-CN" altLang="zh-CN" sz="1200" kern="1200" dirty="0">
                <a:solidFill>
                  <a:schemeClr val="tx1"/>
                </a:solidFill>
                <a:effectLst/>
                <a:latin typeface="Arial" charset="0"/>
                <a:ea typeface="宋体" pitchFamily="2" charset="-122"/>
                <a:cs typeface="+mn-cs"/>
              </a:rPr>
              <a:t>中自带的底图，否则会提示“</a:t>
            </a:r>
            <a:r>
              <a:rPr lang="en-US" altLang="zh-CN" sz="1200" kern="1200" dirty="0">
                <a:solidFill>
                  <a:schemeClr val="tx1"/>
                </a:solidFill>
                <a:effectLst/>
                <a:latin typeface="Arial" charset="0"/>
                <a:ea typeface="宋体" pitchFamily="2" charset="-122"/>
                <a:cs typeface="+mn-cs"/>
              </a:rPr>
              <a:t>Error 001852:Layer type is not supported for vector tile packages.</a:t>
            </a:r>
            <a:r>
              <a:rPr lang="zh-CN" altLang="zh-CN" sz="1200" kern="1200" dirty="0">
                <a:solidFill>
                  <a:schemeClr val="tx1"/>
                </a:solidFill>
                <a:effectLst/>
                <a:latin typeface="Arial" charset="0"/>
                <a:ea typeface="宋体" pitchFamily="2" charset="-122"/>
                <a:cs typeface="+mn-cs"/>
              </a:rPr>
              <a:t>”</a:t>
            </a:r>
          </a:p>
          <a:p>
            <a:pPr lvl="0"/>
            <a:r>
              <a:rPr lang="en-US" altLang="zh-CN" sz="1200" kern="1200" dirty="0">
                <a:solidFill>
                  <a:schemeClr val="tx1"/>
                </a:solidFill>
                <a:effectLst/>
                <a:latin typeface="Arial" charset="0"/>
                <a:ea typeface="宋体" pitchFamily="2" charset="-122"/>
                <a:cs typeface="+mn-cs"/>
              </a:rPr>
              <a:t>Output File</a:t>
            </a:r>
            <a:r>
              <a:rPr lang="zh-CN" altLang="zh-CN" sz="1200" kern="1200" dirty="0">
                <a:solidFill>
                  <a:schemeClr val="tx1"/>
                </a:solidFill>
                <a:effectLst/>
                <a:latin typeface="Arial" charset="0"/>
                <a:ea typeface="宋体" pitchFamily="2" charset="-122"/>
                <a:cs typeface="+mn-cs"/>
              </a:rPr>
              <a:t>：选择</a:t>
            </a:r>
            <a:r>
              <a:rPr lang="en-US" altLang="zh-CN" sz="1200" kern="1200" dirty="0">
                <a:solidFill>
                  <a:schemeClr val="tx1"/>
                </a:solidFill>
                <a:effectLst/>
                <a:latin typeface="Arial" charset="0"/>
                <a:ea typeface="宋体" pitchFamily="2" charset="-122"/>
                <a:cs typeface="+mn-cs"/>
              </a:rPr>
              <a:t>.</a:t>
            </a:r>
            <a:r>
              <a:rPr lang="en-US" altLang="zh-CN" sz="1200" kern="1200" dirty="0" err="1">
                <a:solidFill>
                  <a:schemeClr val="tx1"/>
                </a:solidFill>
                <a:effectLst/>
                <a:latin typeface="Arial" charset="0"/>
                <a:ea typeface="宋体" pitchFamily="2" charset="-122"/>
                <a:cs typeface="+mn-cs"/>
              </a:rPr>
              <a:t>vtpk</a:t>
            </a:r>
            <a:r>
              <a:rPr lang="zh-CN" altLang="zh-CN" sz="1200" kern="1200" dirty="0">
                <a:solidFill>
                  <a:schemeClr val="tx1"/>
                </a:solidFill>
                <a:effectLst/>
                <a:latin typeface="Arial" charset="0"/>
                <a:ea typeface="宋体" pitchFamily="2" charset="-122"/>
                <a:cs typeface="+mn-cs"/>
              </a:rPr>
              <a:t>的存储位置；</a:t>
            </a:r>
          </a:p>
          <a:p>
            <a:pPr lvl="0"/>
            <a:r>
              <a:rPr lang="en-US" altLang="zh-CN" sz="1200" kern="1200" dirty="0">
                <a:solidFill>
                  <a:schemeClr val="tx1"/>
                </a:solidFill>
                <a:effectLst/>
                <a:latin typeface="Arial" charset="0"/>
                <a:ea typeface="宋体" pitchFamily="2" charset="-122"/>
                <a:cs typeface="+mn-cs"/>
              </a:rPr>
              <a:t>Tiling Format</a:t>
            </a:r>
            <a:r>
              <a:rPr lang="zh-CN" altLang="zh-CN" sz="1200" kern="1200" dirty="0">
                <a:solidFill>
                  <a:schemeClr val="tx1"/>
                </a:solidFill>
                <a:effectLst/>
                <a:latin typeface="Arial" charset="0"/>
                <a:ea typeface="宋体" pitchFamily="2" charset="-122"/>
                <a:cs typeface="+mn-cs"/>
              </a:rPr>
              <a:t>：意译的话，是切片模式，有</a:t>
            </a:r>
            <a:r>
              <a:rPr lang="en-US" altLang="zh-CN" sz="1200" kern="1200" dirty="0">
                <a:solidFill>
                  <a:schemeClr val="tx1"/>
                </a:solidFill>
                <a:effectLst/>
                <a:latin typeface="Arial" charset="0"/>
                <a:ea typeface="宋体" pitchFamily="2" charset="-122"/>
                <a:cs typeface="+mn-cs"/>
              </a:rPr>
              <a:t>indexed</a:t>
            </a:r>
            <a:r>
              <a:rPr lang="zh-CN" altLang="zh-CN" sz="1200" kern="1200" dirty="0">
                <a:solidFill>
                  <a:schemeClr val="tx1"/>
                </a:solidFill>
                <a:effectLst/>
                <a:latin typeface="Arial" charset="0"/>
                <a:ea typeface="宋体" pitchFamily="2" charset="-122"/>
                <a:cs typeface="+mn-cs"/>
              </a:rPr>
              <a:t>和</a:t>
            </a:r>
            <a:r>
              <a:rPr lang="en-US" altLang="zh-CN" sz="1200" kern="1200" dirty="0">
                <a:solidFill>
                  <a:schemeClr val="tx1"/>
                </a:solidFill>
                <a:effectLst/>
                <a:latin typeface="Arial" charset="0"/>
                <a:ea typeface="宋体" pitchFamily="2" charset="-122"/>
                <a:cs typeface="+mn-cs"/>
              </a:rPr>
              <a:t>flat</a:t>
            </a:r>
            <a:r>
              <a:rPr lang="zh-CN" altLang="zh-CN" sz="1200" kern="1200" dirty="0">
                <a:solidFill>
                  <a:schemeClr val="tx1"/>
                </a:solidFill>
                <a:effectLst/>
                <a:latin typeface="Arial" charset="0"/>
                <a:ea typeface="宋体" pitchFamily="2" charset="-122"/>
                <a:cs typeface="+mn-cs"/>
              </a:rPr>
              <a:t>两种：</a:t>
            </a:r>
          </a:p>
          <a:p>
            <a:pPr lvl="1"/>
            <a:r>
              <a:rPr lang="en-US" altLang="zh-CN" sz="1200" kern="1200" dirty="0">
                <a:solidFill>
                  <a:schemeClr val="tx1"/>
                </a:solidFill>
                <a:effectLst/>
                <a:latin typeface="Arial" charset="0"/>
                <a:ea typeface="宋体" pitchFamily="2" charset="-122"/>
                <a:cs typeface="+mn-cs"/>
              </a:rPr>
              <a:t>Indexed</a:t>
            </a:r>
            <a:r>
              <a:rPr lang="zh-CN" altLang="zh-CN" sz="1200" kern="1200" dirty="0">
                <a:solidFill>
                  <a:schemeClr val="tx1"/>
                </a:solidFill>
                <a:effectLst/>
                <a:latin typeface="Arial" charset="0"/>
                <a:ea typeface="宋体" pitchFamily="2" charset="-122"/>
                <a:cs typeface="+mn-cs"/>
              </a:rPr>
              <a:t>模式：在制作切片前，需要通过</a:t>
            </a:r>
            <a:r>
              <a:rPr lang="en-US" altLang="zh-CN" sz="1200" kern="1200" dirty="0">
                <a:solidFill>
                  <a:schemeClr val="tx1"/>
                </a:solidFill>
                <a:effectLst/>
                <a:latin typeface="Arial" charset="0"/>
                <a:ea typeface="宋体" pitchFamily="2" charset="-122"/>
                <a:cs typeface="+mn-cs"/>
              </a:rPr>
              <a:t>Create Vector Tile Index</a:t>
            </a:r>
            <a:r>
              <a:rPr lang="zh-CN" altLang="zh-CN" sz="1200" kern="1200" dirty="0">
                <a:solidFill>
                  <a:schemeClr val="tx1"/>
                </a:solidFill>
                <a:effectLst/>
                <a:latin typeface="Arial" charset="0"/>
                <a:ea typeface="宋体" pitchFamily="2" charset="-122"/>
                <a:cs typeface="+mn-cs"/>
              </a:rPr>
              <a:t>工具来对数据创建索引，工具会根据数据的疏密程度，创建不同</a:t>
            </a:r>
            <a:r>
              <a:rPr lang="en-US" altLang="zh-CN" sz="1200" kern="1200" dirty="0">
                <a:solidFill>
                  <a:schemeClr val="tx1"/>
                </a:solidFill>
                <a:effectLst/>
                <a:latin typeface="Arial" charset="0"/>
                <a:ea typeface="宋体" pitchFamily="2" charset="-122"/>
                <a:cs typeface="+mn-cs"/>
              </a:rPr>
              <a:t>LOD</a:t>
            </a:r>
            <a:r>
              <a:rPr lang="zh-CN" altLang="zh-CN" sz="1200" kern="1200" dirty="0">
                <a:solidFill>
                  <a:schemeClr val="tx1"/>
                </a:solidFill>
                <a:effectLst/>
                <a:latin typeface="Arial" charset="0"/>
                <a:ea typeface="宋体" pitchFamily="2" charset="-122"/>
                <a:cs typeface="+mn-cs"/>
              </a:rPr>
              <a:t>层级的索引网格，数据密集的地方切片层级较高，稀疏的地方层级较低。</a:t>
            </a:r>
          </a:p>
          <a:p>
            <a:pPr lvl="1"/>
            <a:r>
              <a:rPr lang="en-US" altLang="zh-CN" sz="1200" kern="1200" dirty="0">
                <a:solidFill>
                  <a:schemeClr val="tx1"/>
                </a:solidFill>
                <a:effectLst/>
                <a:latin typeface="Arial" charset="0"/>
                <a:ea typeface="宋体" pitchFamily="2" charset="-122"/>
                <a:cs typeface="+mn-cs"/>
              </a:rPr>
              <a:t>Flat</a:t>
            </a:r>
            <a:r>
              <a:rPr lang="zh-CN" altLang="zh-CN" sz="1200" kern="1200" dirty="0">
                <a:solidFill>
                  <a:schemeClr val="tx1"/>
                </a:solidFill>
                <a:effectLst/>
                <a:latin typeface="Arial" charset="0"/>
                <a:ea typeface="宋体" pitchFamily="2" charset="-122"/>
                <a:cs typeface="+mn-cs"/>
              </a:rPr>
              <a:t>模式：不创建索引，所有范围内的数据按照同样的规则进行切图；</a:t>
            </a:r>
          </a:p>
          <a:p>
            <a:pPr lvl="1"/>
            <a:r>
              <a:rPr lang="en-US" altLang="zh-CN" sz="1200" kern="1200" dirty="0">
                <a:solidFill>
                  <a:schemeClr val="tx1"/>
                </a:solidFill>
                <a:effectLst/>
                <a:latin typeface="Arial" charset="0"/>
                <a:ea typeface="宋体" pitchFamily="2" charset="-122"/>
                <a:cs typeface="+mn-cs"/>
              </a:rPr>
              <a:t>Indexed</a:t>
            </a:r>
            <a:r>
              <a:rPr lang="zh-CN" altLang="zh-CN" sz="1200" kern="1200" dirty="0">
                <a:solidFill>
                  <a:schemeClr val="tx1"/>
                </a:solidFill>
                <a:effectLst/>
                <a:latin typeface="Arial" charset="0"/>
                <a:ea typeface="宋体" pitchFamily="2" charset="-122"/>
                <a:cs typeface="+mn-cs"/>
              </a:rPr>
              <a:t>方式创建的切片包，相比</a:t>
            </a:r>
            <a:r>
              <a:rPr lang="en-US" altLang="zh-CN" sz="1200" kern="1200" dirty="0">
                <a:solidFill>
                  <a:schemeClr val="tx1"/>
                </a:solidFill>
                <a:effectLst/>
                <a:latin typeface="Arial" charset="0"/>
                <a:ea typeface="宋体" pitchFamily="2" charset="-122"/>
                <a:cs typeface="+mn-cs"/>
              </a:rPr>
              <a:t>flat</a:t>
            </a:r>
            <a:r>
              <a:rPr lang="zh-CN" altLang="zh-CN" sz="1200" kern="1200" dirty="0">
                <a:solidFill>
                  <a:schemeClr val="tx1"/>
                </a:solidFill>
                <a:effectLst/>
                <a:latin typeface="Arial" charset="0"/>
                <a:ea typeface="宋体" pitchFamily="2" charset="-122"/>
                <a:cs typeface="+mn-cs"/>
              </a:rPr>
              <a:t>模式，时间短，数据量小；</a:t>
            </a:r>
          </a:p>
          <a:p>
            <a:pPr lvl="0"/>
            <a:r>
              <a:rPr lang="en-US" altLang="zh-CN" sz="1200" kern="1200" dirty="0">
                <a:solidFill>
                  <a:schemeClr val="tx1"/>
                </a:solidFill>
                <a:effectLst/>
                <a:latin typeface="Arial" charset="0"/>
                <a:ea typeface="宋体" pitchFamily="2" charset="-122"/>
                <a:cs typeface="+mn-cs"/>
              </a:rPr>
              <a:t>Minimum Cached Scale</a:t>
            </a:r>
            <a:r>
              <a:rPr lang="zh-CN" altLang="zh-CN" sz="1200" kern="1200" dirty="0">
                <a:solidFill>
                  <a:schemeClr val="tx1"/>
                </a:solidFill>
                <a:effectLst/>
                <a:latin typeface="Arial" charset="0"/>
                <a:ea typeface="宋体" pitchFamily="2" charset="-122"/>
                <a:cs typeface="+mn-cs"/>
              </a:rPr>
              <a:t>：最小切图比例尺，目前只支持</a:t>
            </a:r>
            <a:r>
              <a:rPr lang="en-US" altLang="zh-CN" sz="1200" kern="1200" dirty="0">
                <a:solidFill>
                  <a:schemeClr val="tx1"/>
                </a:solidFill>
                <a:effectLst/>
                <a:latin typeface="Arial" charset="0"/>
                <a:ea typeface="宋体" pitchFamily="2" charset="-122"/>
                <a:cs typeface="+mn-cs"/>
              </a:rPr>
              <a:t>ArcGIS Online</a:t>
            </a:r>
            <a:r>
              <a:rPr lang="zh-CN" altLang="zh-CN" sz="1200" kern="1200" dirty="0">
                <a:solidFill>
                  <a:schemeClr val="tx1"/>
                </a:solidFill>
                <a:effectLst/>
                <a:latin typeface="Arial" charset="0"/>
                <a:ea typeface="宋体" pitchFamily="2" charset="-122"/>
                <a:cs typeface="+mn-cs"/>
              </a:rPr>
              <a:t>的</a:t>
            </a:r>
            <a:r>
              <a:rPr lang="en-US" altLang="zh-CN" sz="1200" kern="1200" dirty="0">
                <a:solidFill>
                  <a:schemeClr val="tx1"/>
                </a:solidFill>
                <a:effectLst/>
                <a:latin typeface="Arial" charset="0"/>
                <a:ea typeface="宋体" pitchFamily="2" charset="-122"/>
                <a:cs typeface="+mn-cs"/>
              </a:rPr>
              <a:t>schema</a:t>
            </a:r>
            <a:r>
              <a:rPr lang="zh-CN" altLang="zh-CN" sz="1200" kern="1200" dirty="0">
                <a:solidFill>
                  <a:schemeClr val="tx1"/>
                </a:solidFill>
                <a:effectLst/>
                <a:latin typeface="Arial" charset="0"/>
                <a:ea typeface="宋体" pitchFamily="2" charset="-122"/>
                <a:cs typeface="+mn-cs"/>
              </a:rPr>
              <a:t>；</a:t>
            </a:r>
          </a:p>
          <a:p>
            <a:pPr lvl="0"/>
            <a:r>
              <a:rPr lang="en-US" altLang="zh-CN" sz="1200" kern="1200" dirty="0">
                <a:solidFill>
                  <a:schemeClr val="tx1"/>
                </a:solidFill>
                <a:effectLst/>
                <a:latin typeface="Arial" charset="0"/>
                <a:ea typeface="宋体" pitchFamily="2" charset="-122"/>
                <a:cs typeface="+mn-cs"/>
              </a:rPr>
              <a:t>Maximum Cached Scale</a:t>
            </a:r>
            <a:r>
              <a:rPr lang="zh-CN" altLang="zh-CN" sz="1200" kern="1200" dirty="0">
                <a:solidFill>
                  <a:schemeClr val="tx1"/>
                </a:solidFill>
                <a:effectLst/>
                <a:latin typeface="Arial" charset="0"/>
                <a:ea typeface="宋体" pitchFamily="2" charset="-122"/>
                <a:cs typeface="+mn-cs"/>
              </a:rPr>
              <a:t>：最大切图比例尺，目前只支持</a:t>
            </a:r>
            <a:r>
              <a:rPr lang="en-US" altLang="zh-CN" sz="1200" kern="1200" dirty="0">
                <a:solidFill>
                  <a:schemeClr val="tx1"/>
                </a:solidFill>
                <a:effectLst/>
                <a:latin typeface="Arial" charset="0"/>
                <a:ea typeface="宋体" pitchFamily="2" charset="-122"/>
                <a:cs typeface="+mn-cs"/>
              </a:rPr>
              <a:t>ArcGIS Online</a:t>
            </a:r>
            <a:r>
              <a:rPr lang="zh-CN" altLang="zh-CN" sz="1200" kern="1200" dirty="0">
                <a:solidFill>
                  <a:schemeClr val="tx1"/>
                </a:solidFill>
                <a:effectLst/>
                <a:latin typeface="Arial" charset="0"/>
                <a:ea typeface="宋体" pitchFamily="2" charset="-122"/>
                <a:cs typeface="+mn-cs"/>
              </a:rPr>
              <a:t>的</a:t>
            </a:r>
            <a:r>
              <a:rPr lang="en-US" altLang="zh-CN" sz="1200" kern="1200" dirty="0">
                <a:solidFill>
                  <a:schemeClr val="tx1"/>
                </a:solidFill>
                <a:effectLst/>
                <a:latin typeface="Arial" charset="0"/>
                <a:ea typeface="宋体" pitchFamily="2" charset="-122"/>
                <a:cs typeface="+mn-cs"/>
              </a:rPr>
              <a:t>schema</a:t>
            </a:r>
            <a:r>
              <a:rPr lang="zh-CN" altLang="zh-CN" sz="1200" kern="1200" dirty="0">
                <a:solidFill>
                  <a:schemeClr val="tx1"/>
                </a:solidFill>
                <a:effectLst/>
                <a:latin typeface="Arial" charset="0"/>
                <a:ea typeface="宋体" pitchFamily="2" charset="-122"/>
                <a:cs typeface="+mn-cs"/>
              </a:rPr>
              <a:t>；</a:t>
            </a:r>
          </a:p>
          <a:p>
            <a:pPr lvl="0"/>
            <a:r>
              <a:rPr lang="en-US" altLang="zh-CN" sz="1200" kern="1200" dirty="0">
                <a:solidFill>
                  <a:schemeClr val="tx1"/>
                </a:solidFill>
                <a:effectLst/>
                <a:latin typeface="Arial" charset="0"/>
                <a:ea typeface="宋体" pitchFamily="2" charset="-122"/>
                <a:cs typeface="+mn-cs"/>
              </a:rPr>
              <a:t>Index Polygons</a:t>
            </a:r>
            <a:r>
              <a:rPr lang="zh-CN" altLang="zh-CN" sz="1200" kern="1200" dirty="0">
                <a:solidFill>
                  <a:schemeClr val="tx1"/>
                </a:solidFill>
                <a:effectLst/>
                <a:latin typeface="Arial" charset="0"/>
                <a:ea typeface="宋体" pitchFamily="2" charset="-122"/>
                <a:cs typeface="+mn-cs"/>
              </a:rPr>
              <a:t>：输入通过</a:t>
            </a:r>
            <a:r>
              <a:rPr lang="en-US" altLang="zh-CN" sz="1200" kern="1200" dirty="0">
                <a:solidFill>
                  <a:schemeClr val="tx1"/>
                </a:solidFill>
                <a:effectLst/>
                <a:latin typeface="Arial" charset="0"/>
                <a:ea typeface="宋体" pitchFamily="2" charset="-122"/>
                <a:cs typeface="+mn-cs"/>
              </a:rPr>
              <a:t>Create Vector Tile Index</a:t>
            </a:r>
            <a:r>
              <a:rPr lang="zh-CN" altLang="zh-CN" sz="1200" kern="1200" dirty="0">
                <a:solidFill>
                  <a:schemeClr val="tx1"/>
                </a:solidFill>
                <a:effectLst/>
                <a:latin typeface="Arial" charset="0"/>
                <a:ea typeface="宋体" pitchFamily="2" charset="-122"/>
                <a:cs typeface="+mn-cs"/>
              </a:rPr>
              <a:t>工具创建的索引多边形；如果选择了</a:t>
            </a:r>
            <a:r>
              <a:rPr lang="en-US" altLang="zh-CN" sz="1200" kern="1200" dirty="0">
                <a:solidFill>
                  <a:schemeClr val="tx1"/>
                </a:solidFill>
                <a:effectLst/>
                <a:latin typeface="Arial" charset="0"/>
                <a:ea typeface="宋体" pitchFamily="2" charset="-122"/>
                <a:cs typeface="+mn-cs"/>
              </a:rPr>
              <a:t>indexed</a:t>
            </a:r>
            <a:r>
              <a:rPr lang="zh-CN" altLang="zh-CN" sz="1200" kern="1200" dirty="0">
                <a:solidFill>
                  <a:schemeClr val="tx1"/>
                </a:solidFill>
                <a:effectLst/>
                <a:latin typeface="Arial" charset="0"/>
                <a:ea typeface="宋体" pitchFamily="2" charset="-122"/>
                <a:cs typeface="+mn-cs"/>
              </a:rPr>
              <a:t>模式，需要制定索引多边形，如果没有事先做好的多边形，此参数可以不填，切图工具会默认生成索引并按照索引进行切图，但生成的索引并不输出为要素图层；</a:t>
            </a:r>
          </a:p>
          <a:p>
            <a:pPr lvl="0"/>
            <a:r>
              <a:rPr lang="en-US" altLang="zh-CN" sz="1200" kern="1200" dirty="0">
                <a:solidFill>
                  <a:schemeClr val="tx1"/>
                </a:solidFill>
                <a:effectLst/>
                <a:latin typeface="Arial" charset="0"/>
                <a:ea typeface="宋体" pitchFamily="2" charset="-122"/>
                <a:cs typeface="+mn-cs"/>
              </a:rPr>
              <a:t>Summary</a:t>
            </a:r>
            <a:r>
              <a:rPr lang="zh-CN" altLang="zh-CN" sz="1200" kern="1200" dirty="0">
                <a:solidFill>
                  <a:schemeClr val="tx1"/>
                </a:solidFill>
                <a:effectLst/>
                <a:latin typeface="Arial" charset="0"/>
                <a:ea typeface="宋体" pitchFamily="2" charset="-122"/>
                <a:cs typeface="+mn-cs"/>
              </a:rPr>
              <a:t>：摘要，用来在</a:t>
            </a:r>
            <a:r>
              <a:rPr lang="en-US" altLang="zh-CN" sz="1200" kern="1200" dirty="0">
                <a:solidFill>
                  <a:schemeClr val="tx1"/>
                </a:solidFill>
                <a:effectLst/>
                <a:latin typeface="Arial" charset="0"/>
                <a:ea typeface="宋体" pitchFamily="2" charset="-122"/>
                <a:cs typeface="+mn-cs"/>
              </a:rPr>
              <a:t>ArcGIS Online</a:t>
            </a:r>
            <a:r>
              <a:rPr lang="zh-CN" altLang="zh-CN" sz="1200" kern="1200" dirty="0">
                <a:solidFill>
                  <a:schemeClr val="tx1"/>
                </a:solidFill>
                <a:effectLst/>
                <a:latin typeface="Arial" charset="0"/>
                <a:ea typeface="宋体" pitchFamily="2" charset="-122"/>
                <a:cs typeface="+mn-cs"/>
              </a:rPr>
              <a:t>或</a:t>
            </a:r>
            <a:r>
              <a:rPr lang="en-US" altLang="zh-CN" sz="1200" kern="1200" dirty="0">
                <a:solidFill>
                  <a:schemeClr val="tx1"/>
                </a:solidFill>
                <a:effectLst/>
                <a:latin typeface="Arial" charset="0"/>
                <a:ea typeface="宋体" pitchFamily="2" charset="-122"/>
                <a:cs typeface="+mn-cs"/>
              </a:rPr>
              <a:t>Portal for ArcGIS</a:t>
            </a:r>
            <a:r>
              <a:rPr lang="zh-CN" altLang="zh-CN" sz="1200" kern="1200" dirty="0">
                <a:solidFill>
                  <a:schemeClr val="tx1"/>
                </a:solidFill>
                <a:effectLst/>
                <a:latin typeface="Arial" charset="0"/>
                <a:ea typeface="宋体" pitchFamily="2" charset="-122"/>
                <a:cs typeface="+mn-cs"/>
              </a:rPr>
              <a:t>的内容中显示；</a:t>
            </a:r>
          </a:p>
          <a:p>
            <a:pPr lvl="0"/>
            <a:r>
              <a:rPr lang="en-US" altLang="zh-CN" sz="1200" kern="1200" dirty="0">
                <a:solidFill>
                  <a:schemeClr val="tx1"/>
                </a:solidFill>
                <a:effectLst/>
                <a:latin typeface="Arial" charset="0"/>
                <a:ea typeface="宋体" pitchFamily="2" charset="-122"/>
                <a:cs typeface="+mn-cs"/>
              </a:rPr>
              <a:t>Tags</a:t>
            </a:r>
            <a:r>
              <a:rPr lang="zh-CN" altLang="zh-CN" sz="1200" kern="1200" dirty="0">
                <a:solidFill>
                  <a:schemeClr val="tx1"/>
                </a:solidFill>
                <a:effectLst/>
                <a:latin typeface="Arial" charset="0"/>
                <a:ea typeface="宋体" pitchFamily="2" charset="-122"/>
                <a:cs typeface="+mn-cs"/>
              </a:rPr>
              <a:t>：标签，用来在</a:t>
            </a:r>
            <a:r>
              <a:rPr lang="en-US" altLang="zh-CN" sz="1200" kern="1200" dirty="0">
                <a:solidFill>
                  <a:schemeClr val="tx1"/>
                </a:solidFill>
                <a:effectLst/>
                <a:latin typeface="Arial" charset="0"/>
                <a:ea typeface="宋体" pitchFamily="2" charset="-122"/>
                <a:cs typeface="+mn-cs"/>
              </a:rPr>
              <a:t>ArcGIS Online</a:t>
            </a:r>
            <a:r>
              <a:rPr lang="zh-CN" altLang="zh-CN" sz="1200" kern="1200" dirty="0">
                <a:solidFill>
                  <a:schemeClr val="tx1"/>
                </a:solidFill>
                <a:effectLst/>
                <a:latin typeface="Arial" charset="0"/>
                <a:ea typeface="宋体" pitchFamily="2" charset="-122"/>
                <a:cs typeface="+mn-cs"/>
              </a:rPr>
              <a:t>或</a:t>
            </a:r>
            <a:r>
              <a:rPr lang="en-US" altLang="zh-CN" sz="1200" kern="1200" dirty="0">
                <a:solidFill>
                  <a:schemeClr val="tx1"/>
                </a:solidFill>
                <a:effectLst/>
                <a:latin typeface="Arial" charset="0"/>
                <a:ea typeface="宋体" pitchFamily="2" charset="-122"/>
                <a:cs typeface="+mn-cs"/>
              </a:rPr>
              <a:t>Portal for ArcGIS</a:t>
            </a:r>
            <a:r>
              <a:rPr lang="zh-CN" altLang="zh-CN" sz="1200" kern="1200" dirty="0">
                <a:solidFill>
                  <a:schemeClr val="tx1"/>
                </a:solidFill>
                <a:effectLst/>
                <a:latin typeface="Arial" charset="0"/>
                <a:ea typeface="宋体" pitchFamily="2" charset="-122"/>
                <a:cs typeface="+mn-cs"/>
              </a:rPr>
              <a:t>中搜索项目用。</a:t>
            </a:r>
          </a:p>
          <a:p>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34</a:t>
            </a:fld>
            <a:endParaRPr lang="en-US" altLang="zh-CN"/>
          </a:p>
        </p:txBody>
      </p:sp>
    </p:spTree>
    <p:extLst>
      <p:ext uri="{BB962C8B-B14F-4D97-AF65-F5344CB8AC3E}">
        <p14:creationId xmlns:p14="http://schemas.microsoft.com/office/powerpoint/2010/main" val="1006017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fld id="{DAC698E5-E797-44D2-A95B-033D8D07D233}" type="slidenum">
              <a:rPr lang="en-US" altLang="zh-CN" sz="1200" smtClean="0">
                <a:solidFill>
                  <a:schemeClr val="tx1"/>
                </a:solidFill>
                <a:ea typeface="宋体" panose="02010600030101010101" pitchFamily="2" charset="-122"/>
              </a:rPr>
              <a:pPr/>
              <a:t>8</a:t>
            </a:fld>
            <a:endParaRPr lang="en-US" altLang="zh-CN" sz="1200">
              <a:solidFill>
                <a:schemeClr val="tx1"/>
              </a:solidFill>
              <a:ea typeface="宋体" panose="02010600030101010101" pitchFamily="2" charset="-122"/>
            </a:endParaRPr>
          </a:p>
        </p:txBody>
      </p:sp>
    </p:spTree>
    <p:extLst>
      <p:ext uri="{BB962C8B-B14F-4D97-AF65-F5344CB8AC3E}">
        <p14:creationId xmlns:p14="http://schemas.microsoft.com/office/powerpoint/2010/main" val="49372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ArcGIS Pro</a:t>
            </a:r>
            <a:r>
              <a:rPr lang="zh-CN" altLang="en-US"/>
              <a:t>以“工程项目”的形式组织和管理你工作中所要用的资源。一个工程可以包括地图文档、布局视图、图层、数据表、任务、工具以及对服务器、数据库、文件夹、符号库的链接。当然，也可以访问和使用组织内部</a:t>
            </a:r>
            <a:r>
              <a:rPr lang="en-US" altLang="zh-CN"/>
              <a:t>Portal</a:t>
            </a:r>
            <a:r>
              <a:rPr lang="zh-CN" altLang="en-US"/>
              <a:t>或</a:t>
            </a:r>
            <a:r>
              <a:rPr lang="en-US" altLang="zh-CN"/>
              <a:t>ArcGIS Online</a:t>
            </a:r>
            <a:r>
              <a:rPr lang="zh-CN" altLang="en-US"/>
              <a:t>中的资源。另外，在工程内部可以通过浏览或搜索关键字的方式找到和添加你所想要的资源。</a:t>
            </a:r>
          </a:p>
          <a:p>
            <a:endParaRPr lang="zh-CN" altLang="en-US">
              <a:latin typeface="Arial" panose="020B0604020202020204" pitchFamily="34" charset="0"/>
            </a:endParaRPr>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fld id="{8A25B846-D062-4768-927B-79167F6DDFE7}" type="slidenum">
              <a:rPr lang="en-US" altLang="zh-CN" sz="1200" smtClean="0">
                <a:solidFill>
                  <a:schemeClr val="tx1"/>
                </a:solidFill>
                <a:ea typeface="宋体" panose="02010600030101010101" pitchFamily="2" charset="-122"/>
              </a:rPr>
              <a:pPr/>
              <a:t>10</a:t>
            </a:fld>
            <a:endParaRPr lang="en-US" altLang="zh-CN" sz="1200">
              <a:solidFill>
                <a:schemeClr val="tx1"/>
              </a:solidFill>
              <a:ea typeface="宋体" panose="02010600030101010101" pitchFamily="2" charset="-122"/>
            </a:endParaRPr>
          </a:p>
        </p:txBody>
      </p:sp>
    </p:spTree>
    <p:extLst>
      <p:ext uri="{BB962C8B-B14F-4D97-AF65-F5344CB8AC3E}">
        <p14:creationId xmlns:p14="http://schemas.microsoft.com/office/powerpoint/2010/main" val="1822515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fld id="{EA8ECCB6-421A-4315-8779-AEDD0027D75F}" type="slidenum">
              <a:rPr lang="en-US" altLang="zh-CN" sz="1200" smtClean="0">
                <a:solidFill>
                  <a:schemeClr val="tx1"/>
                </a:solidFill>
                <a:ea typeface="宋体" panose="02010600030101010101" pitchFamily="2" charset="-122"/>
              </a:rPr>
              <a:pPr/>
              <a:t>11</a:t>
            </a:fld>
            <a:endParaRPr lang="en-US" altLang="zh-CN" sz="1200">
              <a:solidFill>
                <a:schemeClr val="tx1"/>
              </a:solidFill>
              <a:ea typeface="宋体" panose="02010600030101010101" pitchFamily="2" charset="-122"/>
            </a:endParaRPr>
          </a:p>
        </p:txBody>
      </p:sp>
    </p:spTree>
    <p:extLst>
      <p:ext uri="{BB962C8B-B14F-4D97-AF65-F5344CB8AC3E}">
        <p14:creationId xmlns:p14="http://schemas.microsoft.com/office/powerpoint/2010/main" val="135589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zh-CN">
              <a:latin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fld id="{FD6C6FFD-A049-4298-906F-A2CB4E211C52}" type="slidenum">
              <a:rPr lang="en-US" altLang="zh-CN" sz="1200" smtClean="0">
                <a:solidFill>
                  <a:schemeClr val="tx1"/>
                </a:solidFill>
                <a:latin typeface="Arial" panose="020B0604020202020204" pitchFamily="34" charset="0"/>
                <a:ea typeface="MS PGothic" panose="020B0600070205080204" pitchFamily="34" charset="-128"/>
              </a:rPr>
              <a:pPr/>
              <a:t>15</a:t>
            </a:fld>
            <a:endParaRPr lang="en-US" altLang="zh-CN" sz="1200">
              <a:solidFill>
                <a:schemeClr val="tx1"/>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48177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Google 07-08</a:t>
            </a:r>
            <a:r>
              <a:rPr lang="zh-CN" altLang="en-US" dirty="0"/>
              <a:t>年提出的</a:t>
            </a:r>
            <a:endParaRPr lang="en-US" altLang="zh-CN" dirty="0"/>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charset="0"/>
                <a:ea typeface="宋体" pitchFamily="2" charset="-122"/>
                <a:cs typeface="+mn-cs"/>
              </a:rPr>
              <a:t>将矢量数据以建立金字塔的方式，像栅格切片那样分割成一个一个描述性文件，以</a:t>
            </a:r>
            <a:r>
              <a:rPr lang="en-US" altLang="zh-CN" sz="1200" kern="1200" dirty="0" err="1">
                <a:solidFill>
                  <a:schemeClr val="tx1"/>
                </a:solidFill>
                <a:effectLst/>
                <a:latin typeface="Arial" charset="0"/>
                <a:ea typeface="宋体" pitchFamily="2" charset="-122"/>
                <a:cs typeface="+mn-cs"/>
              </a:rPr>
              <a:t>GeoJson</a:t>
            </a:r>
            <a:r>
              <a:rPr lang="zh-CN" altLang="zh-CN" sz="1200" kern="1200" dirty="0">
                <a:solidFill>
                  <a:schemeClr val="tx1"/>
                </a:solidFill>
                <a:effectLst/>
                <a:latin typeface="Arial" charset="0"/>
                <a:ea typeface="宋体" pitchFamily="2" charset="-122"/>
                <a:cs typeface="+mn-cs"/>
              </a:rPr>
              <a:t>格式或者以</a:t>
            </a:r>
            <a:r>
              <a:rPr lang="en-US" altLang="zh-CN" sz="1200" kern="1200" dirty="0" err="1">
                <a:solidFill>
                  <a:schemeClr val="tx1"/>
                </a:solidFill>
                <a:effectLst/>
                <a:latin typeface="Arial" charset="0"/>
                <a:ea typeface="宋体" pitchFamily="2" charset="-122"/>
                <a:cs typeface="+mn-cs"/>
              </a:rPr>
              <a:t>pbf</a:t>
            </a:r>
            <a:r>
              <a:rPr lang="zh-CN" altLang="zh-CN" sz="1200" kern="1200" dirty="0">
                <a:solidFill>
                  <a:schemeClr val="tx1"/>
                </a:solidFill>
                <a:effectLst/>
                <a:latin typeface="Arial" charset="0"/>
                <a:ea typeface="宋体" pitchFamily="2" charset="-122"/>
                <a:cs typeface="+mn-cs"/>
              </a:rPr>
              <a:t>等自定义格式组织，然后在前端根据显示需要按需请求不同的矢量瓦片数据进行</a:t>
            </a:r>
            <a:r>
              <a:rPr lang="en-US" altLang="zh-CN" sz="1200" kern="1200" dirty="0">
                <a:solidFill>
                  <a:schemeClr val="tx1"/>
                </a:solidFill>
                <a:effectLst/>
                <a:latin typeface="Arial" charset="0"/>
                <a:ea typeface="宋体" pitchFamily="2" charset="-122"/>
                <a:cs typeface="+mn-cs"/>
              </a:rPr>
              <a:t>Web</a:t>
            </a:r>
            <a:r>
              <a:rPr lang="zh-CN" altLang="zh-CN" sz="1200" kern="1200" dirty="0">
                <a:solidFill>
                  <a:schemeClr val="tx1"/>
                </a:solidFill>
                <a:effectLst/>
                <a:latin typeface="Arial" charset="0"/>
                <a:ea typeface="宋体" pitchFamily="2" charset="-122"/>
                <a:cs typeface="+mn-cs"/>
              </a:rPr>
              <a:t>绘图。</a:t>
            </a:r>
          </a:p>
          <a:p>
            <a:pPr marL="566737" lvl="1" indent="-285750">
              <a:buFont typeface="Arial" panose="020B0604020202020204" pitchFamily="34" charset="0"/>
              <a:buChar char="•"/>
            </a:pPr>
            <a:r>
              <a:rPr lang="zh-CN" altLang="zh-CN" sz="1600" dirty="0">
                <a:solidFill>
                  <a:schemeClr val="bg1"/>
                </a:solidFill>
              </a:rPr>
              <a:t>一种利用协议缓冲（</a:t>
            </a:r>
            <a:r>
              <a:rPr lang="en-US" altLang="zh-CN" sz="1600" dirty="0">
                <a:solidFill>
                  <a:schemeClr val="bg1"/>
                </a:solidFill>
              </a:rPr>
              <a:t>Protocol Buffers</a:t>
            </a:r>
            <a:r>
              <a:rPr lang="zh-CN" altLang="zh-CN" sz="1600" dirty="0">
                <a:solidFill>
                  <a:schemeClr val="bg1"/>
                </a:solidFill>
              </a:rPr>
              <a:t>）技术的紧凑二进制格式来传递信息</a:t>
            </a:r>
            <a:endParaRPr lang="en-US" altLang="zh-CN" sz="1600" dirty="0">
              <a:solidFill>
                <a:schemeClr val="bg1"/>
              </a:solidFill>
            </a:endParaRPr>
          </a:p>
          <a:p>
            <a:pPr marL="566737" lvl="1" indent="-285750">
              <a:buFont typeface="Arial" panose="020B0604020202020204" pitchFamily="34" charset="0"/>
              <a:buChar char="•"/>
            </a:pPr>
            <a:r>
              <a:rPr lang="en-US" altLang="zh-CN" sz="1600" dirty="0" err="1">
                <a:solidFill>
                  <a:schemeClr val="bg1"/>
                </a:solidFill>
              </a:rPr>
              <a:t>OpenStreetMap</a:t>
            </a:r>
            <a:r>
              <a:rPr lang="zh-CN" altLang="zh-CN" sz="1600" dirty="0">
                <a:solidFill>
                  <a:schemeClr val="bg1"/>
                </a:solidFill>
              </a:rPr>
              <a:t>和</a:t>
            </a:r>
            <a:r>
              <a:rPr lang="en-US" altLang="zh-CN" sz="1600" dirty="0" err="1">
                <a:solidFill>
                  <a:schemeClr val="bg1"/>
                </a:solidFill>
              </a:rPr>
              <a:t>Mapnik</a:t>
            </a:r>
            <a:r>
              <a:rPr lang="zh-CN" altLang="zh-CN" sz="1600" dirty="0">
                <a:solidFill>
                  <a:schemeClr val="bg1"/>
                </a:solidFill>
              </a:rPr>
              <a:t>等开放社区平台倡导的矢量切片标准在过去几年已经被一些主流的客户端设备和制图平台所采纳</a:t>
            </a:r>
            <a:endParaRPr lang="en-US" altLang="zh-CN" sz="1600" dirty="0">
              <a:solidFill>
                <a:schemeClr val="bg1"/>
              </a:solidFill>
            </a:endParaRPr>
          </a:p>
          <a:p>
            <a:pPr marL="566737" lvl="1" indent="-285750">
              <a:buFont typeface="Arial" panose="020B0604020202020204" pitchFamily="34" charset="0"/>
              <a:buChar char="•"/>
            </a:pPr>
            <a:r>
              <a:rPr lang="zh-CN" altLang="zh-CN" sz="1600" dirty="0">
                <a:solidFill>
                  <a:schemeClr val="bg1"/>
                </a:solidFill>
              </a:rPr>
              <a:t>最近</a:t>
            </a:r>
            <a:r>
              <a:rPr lang="en-US" altLang="zh-CN" sz="1600" dirty="0" err="1">
                <a:solidFill>
                  <a:schemeClr val="bg1"/>
                </a:solidFill>
              </a:rPr>
              <a:t>Mapbox</a:t>
            </a:r>
            <a:r>
              <a:rPr lang="zh-CN" altLang="zh-CN" sz="1600" dirty="0">
                <a:solidFill>
                  <a:schemeClr val="bg1"/>
                </a:solidFill>
              </a:rPr>
              <a:t>的团队为矢量切片开发了一套开放的</a:t>
            </a:r>
            <a:r>
              <a:rPr lang="zh-CN" altLang="en-US" sz="1600" dirty="0">
                <a:solidFill>
                  <a:schemeClr val="bg1"/>
                </a:solidFill>
              </a:rPr>
              <a:t>规范</a:t>
            </a:r>
            <a:endParaRPr lang="en-US" altLang="zh-CN" sz="1600" dirty="0">
              <a:solidFill>
                <a:schemeClr val="bg1"/>
              </a:solidFill>
            </a:endParaRPr>
          </a:p>
          <a:p>
            <a:pPr marL="566737" lvl="1" indent="-285750">
              <a:buFont typeface="Arial" panose="020B0604020202020204" pitchFamily="34" charset="0"/>
              <a:buChar char="•"/>
            </a:pPr>
            <a:r>
              <a:rPr lang="zh-CN" altLang="zh-CN" sz="1600" dirty="0">
                <a:solidFill>
                  <a:schemeClr val="bg1"/>
                </a:solidFill>
              </a:rPr>
              <a:t>现在已经有十多个公司一</a:t>
            </a:r>
            <a:r>
              <a:rPr lang="zh-CN" altLang="en-US" sz="1600" dirty="0">
                <a:solidFill>
                  <a:schemeClr val="bg1"/>
                </a:solidFill>
              </a:rPr>
              <a:t>些</a:t>
            </a:r>
            <a:r>
              <a:rPr lang="zh-CN" altLang="zh-CN" sz="1600" dirty="0">
                <a:solidFill>
                  <a:schemeClr val="bg1"/>
                </a:solidFill>
              </a:rPr>
              <a:t>开源项目使用这种标准</a:t>
            </a:r>
            <a:r>
              <a:rPr lang="zh-CN" altLang="en-US" sz="1600" dirty="0">
                <a:solidFill>
                  <a:schemeClr val="bg1"/>
                </a:solidFill>
              </a:rPr>
              <a:t>规范</a:t>
            </a:r>
            <a:r>
              <a:rPr lang="zh-CN" altLang="zh-CN" sz="1600" dirty="0">
                <a:solidFill>
                  <a:schemeClr val="bg1"/>
                </a:solidFill>
              </a:rPr>
              <a:t>的矢量切片</a:t>
            </a:r>
            <a:endParaRPr lang="en-US" altLang="zh-CN" sz="1600" dirty="0">
              <a:solidFill>
                <a:schemeClr val="bg1"/>
              </a:solidFill>
            </a:endParaRPr>
          </a:p>
          <a:p>
            <a:pPr marL="566737" lvl="1" indent="-285750">
              <a:buFont typeface="Arial" panose="020B0604020202020204" pitchFamily="34" charset="0"/>
              <a:buChar char="•"/>
            </a:pPr>
            <a:r>
              <a:rPr lang="en-US" altLang="zh-CN" sz="1600" dirty="0">
                <a:solidFill>
                  <a:schemeClr val="bg1"/>
                </a:solidFill>
              </a:rPr>
              <a:t>ArcGIS</a:t>
            </a:r>
            <a:r>
              <a:rPr lang="zh-CN" altLang="zh-CN" sz="1600" dirty="0">
                <a:solidFill>
                  <a:schemeClr val="bg1"/>
                </a:solidFill>
              </a:rPr>
              <a:t>采用并改进已有矢量切片</a:t>
            </a:r>
            <a:r>
              <a:rPr lang="zh-CN" altLang="en-US" sz="1600" dirty="0">
                <a:solidFill>
                  <a:schemeClr val="bg1"/>
                </a:solidFill>
              </a:rPr>
              <a:t>规范</a:t>
            </a:r>
            <a:endParaRPr lang="en-US" altLang="zh-CN" sz="1600" dirty="0">
              <a:solidFill>
                <a:schemeClr val="bg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2599" kern="1200" dirty="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2599" kern="1200" dirty="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2599" kern="1200" dirty="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2599" kern="1200" dirty="0">
                <a:solidFill>
                  <a:schemeClr val="tx1"/>
                </a:solidFill>
                <a:effectLst/>
                <a:latin typeface="Arial" charset="0"/>
                <a:ea typeface="宋体" pitchFamily="2" charset="-122"/>
                <a:cs typeface="+mn-cs"/>
              </a:rPr>
              <a:t> </a:t>
            </a:r>
          </a:p>
          <a:p>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27</a:t>
            </a:fld>
            <a:endParaRPr lang="en-US" altLang="zh-CN"/>
          </a:p>
        </p:txBody>
      </p:sp>
    </p:spTree>
    <p:extLst>
      <p:ext uri="{BB962C8B-B14F-4D97-AF65-F5344CB8AC3E}">
        <p14:creationId xmlns:p14="http://schemas.microsoft.com/office/powerpoint/2010/main" val="427395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那么矢量切片相比传统切片有什么优势呢</a:t>
            </a:r>
          </a:p>
        </p:txBody>
      </p:sp>
      <p:sp>
        <p:nvSpPr>
          <p:cNvPr id="4" name="灯片编号占位符 3"/>
          <p:cNvSpPr>
            <a:spLocks noGrp="1"/>
          </p:cNvSpPr>
          <p:nvPr>
            <p:ph type="sldNum" sz="quarter" idx="10"/>
          </p:nvPr>
        </p:nvSpPr>
        <p:spPr/>
        <p:txBody>
          <a:bodyPr/>
          <a:lstStyle/>
          <a:p>
            <a:fld id="{7F3EC2C0-CD0E-4BC5-866D-706A7431A92A}" type="slidenum">
              <a:rPr lang="en-US" altLang="zh-CN" smtClean="0"/>
              <a:pPr/>
              <a:t>28</a:t>
            </a:fld>
            <a:endParaRPr lang="en-US" altLang="zh-CN"/>
          </a:p>
        </p:txBody>
      </p:sp>
    </p:spTree>
    <p:extLst>
      <p:ext uri="{BB962C8B-B14F-4D97-AF65-F5344CB8AC3E}">
        <p14:creationId xmlns:p14="http://schemas.microsoft.com/office/powerpoint/2010/main" val="233970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新西兰的</a:t>
            </a:r>
            <a:r>
              <a:rPr lang="en-US" altLang="zh-CN" dirty="0"/>
              <a:t>street map</a:t>
            </a:r>
            <a:r>
              <a:rPr lang="zh-CN" altLang="en-US" dirty="0"/>
              <a:t>，矢量切片</a:t>
            </a:r>
            <a:r>
              <a:rPr lang="en-US" altLang="zh-CN" dirty="0"/>
              <a:t>29mb</a:t>
            </a:r>
            <a:r>
              <a:rPr lang="zh-CN" altLang="en-US" dirty="0"/>
              <a:t>，耗时</a:t>
            </a:r>
            <a:r>
              <a:rPr lang="en-US" altLang="zh-CN" dirty="0"/>
              <a:t>1</a:t>
            </a:r>
            <a:r>
              <a:rPr lang="zh-CN" altLang="en-US" dirty="0"/>
              <a:t>分</a:t>
            </a:r>
            <a:r>
              <a:rPr lang="en-US" altLang="zh-CN" dirty="0"/>
              <a:t>28</a:t>
            </a:r>
            <a:r>
              <a:rPr lang="zh-CN" altLang="en-US" dirty="0"/>
              <a:t>秒创建完毕。</a:t>
            </a:r>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29</a:t>
            </a:fld>
            <a:endParaRPr lang="en-US" altLang="zh-CN"/>
          </a:p>
        </p:txBody>
      </p:sp>
    </p:spTree>
    <p:extLst>
      <p:ext uri="{BB962C8B-B14F-4D97-AF65-F5344CB8AC3E}">
        <p14:creationId xmlns:p14="http://schemas.microsoft.com/office/powerpoint/2010/main" val="4084728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那么矢量切片在</a:t>
            </a:r>
            <a:r>
              <a:rPr lang="en-US" altLang="zh-CN" dirty="0" err="1"/>
              <a:t>arcgis</a:t>
            </a:r>
            <a:r>
              <a:rPr lang="zh-CN" altLang="en-US" dirty="0"/>
              <a:t>平台上是怎样生产并使用的呢，我们通过这个图来了解</a:t>
            </a:r>
            <a:r>
              <a:rPr lang="en-US" altLang="zh-CN" dirty="0">
                <a:latin typeface="微软雅黑" panose="020B0503020204020204" pitchFamily="34" charset="-122"/>
                <a:ea typeface="微软雅黑" panose="020B0503020204020204" pitchFamily="34" charset="-122"/>
              </a:rPr>
              <a:t>ArcGIS</a:t>
            </a:r>
            <a:r>
              <a:rPr lang="zh-CN" altLang="en-US" dirty="0">
                <a:latin typeface="微软雅黑" panose="020B0503020204020204" pitchFamily="34" charset="-122"/>
                <a:ea typeface="微软雅黑" panose="020B0503020204020204" pitchFamily="34" charset="-122"/>
              </a:rPr>
              <a:t>矢量切片的路线图，以及这个过程中都需要设计那些</a:t>
            </a:r>
            <a:r>
              <a:rPr lang="en-US" altLang="zh-CN" dirty="0" err="1">
                <a:latin typeface="微软雅黑" panose="020B0503020204020204" pitchFamily="34" charset="-122"/>
                <a:ea typeface="微软雅黑" panose="020B0503020204020204" pitchFamily="34" charset="-122"/>
              </a:rPr>
              <a:t>arcgis</a:t>
            </a:r>
            <a:r>
              <a:rPr lang="zh-CN" altLang="en-US" dirty="0">
                <a:latin typeface="微软雅黑" panose="020B0503020204020204" pitchFamily="34" charset="-122"/>
                <a:ea typeface="微软雅黑" panose="020B0503020204020204" pitchFamily="34" charset="-122"/>
              </a:rPr>
              <a:t>的产品。首先是矢量切片的制作，我们需要</a:t>
            </a:r>
            <a:r>
              <a:rPr lang="en-US" altLang="zh-CN" dirty="0" err="1">
                <a:latin typeface="微软雅黑" panose="020B0503020204020204" pitchFamily="34" charset="-122"/>
                <a:ea typeface="微软雅黑" panose="020B0503020204020204" pitchFamily="34" charset="-122"/>
              </a:rPr>
              <a:t>arcgis</a:t>
            </a:r>
            <a:r>
              <a:rPr lang="en-US" altLang="zh-CN" baseline="0" dirty="0">
                <a:latin typeface="微软雅黑" panose="020B0503020204020204" pitchFamily="34" charset="-122"/>
                <a:ea typeface="微软雅黑" panose="020B0503020204020204" pitchFamily="34" charset="-122"/>
              </a:rPr>
              <a:t> pro2.2</a:t>
            </a:r>
            <a:r>
              <a:rPr lang="zh-CN" altLang="en-US" baseline="0" dirty="0">
                <a:latin typeface="微软雅黑" panose="020B0503020204020204" pitchFamily="34" charset="-122"/>
                <a:ea typeface="微软雅黑" panose="020B0503020204020204" pitchFamily="34" charset="-122"/>
              </a:rPr>
              <a:t>版本</a:t>
            </a:r>
            <a:endParaRPr lang="zh-CN" altLang="en-US" dirty="0">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30</a:t>
            </a:fld>
            <a:endParaRPr lang="en-US" altLang="zh-CN"/>
          </a:p>
        </p:txBody>
      </p:sp>
    </p:spTree>
    <p:extLst>
      <p:ext uri="{BB962C8B-B14F-4D97-AF65-F5344CB8AC3E}">
        <p14:creationId xmlns:p14="http://schemas.microsoft.com/office/powerpoint/2010/main" val="1272913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2025/5/22</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8317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2025/5/22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5498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90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
        <p:nvSpPr>
          <p:cNvPr id="6" name="矩形 5"/>
          <p:cNvSpPr/>
          <p:nvPr userDrawn="1"/>
        </p:nvSpPr>
        <p:spPr>
          <a:xfrm flipV="1">
            <a:off x="0" y="1144813"/>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2824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dirty="0"/>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5/22/2025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40024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0194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432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874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2025/5/22</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9582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2025/5/22</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71262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2025/5/22</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2025/5/22</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31814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2025/5/22</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72621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2025/5/22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6530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2025/5/22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18644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720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138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162971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8" name="标题 12"/>
          <p:cNvSpPr>
            <a:spLocks noGrp="1"/>
          </p:cNvSpPr>
          <p:nvPr>
            <p:ph type="title"/>
          </p:nvPr>
        </p:nvSpPr>
        <p:spPr>
          <a:xfrm>
            <a:off x="837828" y="100502"/>
            <a:ext cx="9144001" cy="1371600"/>
          </a:xfrm>
        </p:spPr>
        <p:txBody>
          <a:bodyPr rtlCol="0"/>
          <a:lstStyle>
            <a:lvl1pPr marL="0" indent="0">
              <a:buFontTx/>
              <a:buNone/>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2" name="矩形 11"/>
          <p:cNvSpPr/>
          <p:nvPr userDrawn="1"/>
        </p:nvSpPr>
        <p:spPr>
          <a:xfrm flipV="1">
            <a:off x="0" y="1507778"/>
            <a:ext cx="465425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35318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5/22/2025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43487024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22195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带题注的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2025/5/22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2433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9045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2025/5/22</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79424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2025/5/22</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150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2025/5/22</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4889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2025/5/22</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653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2025/5/22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3931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2025/5/22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41160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8975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41767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Arial" panose="020B0604020202020204" pitchFamily="34" charset="0"/>
              <a:buChar char="•"/>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6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91461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dirty="0"/>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27316435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97955"/>
            <a:ext cx="40781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4707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68816"/>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40716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a:latin typeface="宋体" panose="02010600030101010101" pitchFamily="2" charset="-122"/>
                <a:ea typeface="宋体" panose="02010600030101010101" pitchFamily="2" charset="-122"/>
              </a:defRPr>
            </a:lvl1pPr>
          </a:lstStyle>
          <a:p>
            <a:endParaRPr lang="zh-CN" altLang="en-US" dirty="0"/>
          </a:p>
        </p:txBody>
      </p:sp>
      <p:sp>
        <p:nvSpPr>
          <p:cNvPr id="7" name="矩形 6"/>
          <p:cNvSpPr/>
          <p:nvPr userDrawn="1"/>
        </p:nvSpPr>
        <p:spPr>
          <a:xfrm flipV="1">
            <a:off x="0" y="1516247"/>
            <a:ext cx="55903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42723747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5/22/2025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92026115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0825"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1338750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0664447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242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332425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0013"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613" y="1825625"/>
            <a:ext cx="5180012"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2237659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705841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Wingdings" panose="05000000000000000000" pitchFamily="2" charset="2"/>
              <a:buChar char="Ø"/>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2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799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7425681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41016991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058618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9661745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313" y="365125"/>
            <a:ext cx="2627312"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2713"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92445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2025/5/22</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343520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Content and Taglline">
    <p:spTree>
      <p:nvGrpSpPr>
        <p:cNvPr id="1" name=""/>
        <p:cNvGrpSpPr/>
        <p:nvPr/>
      </p:nvGrpSpPr>
      <p:grpSpPr>
        <a:xfrm>
          <a:off x="0" y="0"/>
          <a:ext cx="0" cy="0"/>
          <a:chOff x="0" y="0"/>
          <a:chExt cx="0" cy="0"/>
        </a:xfrm>
      </p:grpSpPr>
      <p:sp>
        <p:nvSpPr>
          <p:cNvPr id="2" name="Title 1"/>
          <p:cNvSpPr>
            <a:spLocks noGrp="1"/>
          </p:cNvSpPr>
          <p:nvPr>
            <p:ph type="title"/>
          </p:nvPr>
        </p:nvSpPr>
        <p:spPr>
          <a:xfrm>
            <a:off x="914162" y="682625"/>
            <a:ext cx="10360501" cy="498598"/>
          </a:xfrm>
          <a:noFill/>
        </p:spPr>
        <p:txBody>
          <a:bodyPr lIns="0" tIns="0" rIns="0" bIns="0" rtlCol="0" anchor="t">
            <a:spAutoFit/>
          </a:bodyPr>
          <a:lstStyle>
            <a:lvl1pPr>
              <a:defRPr lang="en-US" dirty="0"/>
            </a:lvl1pPr>
          </a:lstStyle>
          <a:p>
            <a:pPr lvl="0"/>
            <a:r>
              <a:rPr lang="zh-CN" altLang="en-US"/>
              <a:t>单击此处编辑母版标题样式</a:t>
            </a:r>
            <a:endParaRPr lang="en-US" dirty="0"/>
          </a:p>
        </p:txBody>
      </p:sp>
      <p:sp>
        <p:nvSpPr>
          <p:cNvPr id="4" name="Content Placeholder 3"/>
          <p:cNvSpPr>
            <a:spLocks noGrp="1"/>
          </p:cNvSpPr>
          <p:nvPr>
            <p:ph sz="half" idx="2"/>
          </p:nvPr>
        </p:nvSpPr>
        <p:spPr>
          <a:xfrm>
            <a:off x="1218883" y="1298121"/>
            <a:ext cx="9751060" cy="5119008"/>
          </a:xfrm>
        </p:spPr>
        <p:txBody>
          <a:bodyPr/>
          <a:lstStyle>
            <a:lvl1pPr>
              <a:lnSpc>
                <a:spcPct val="100000"/>
              </a:lnSpc>
              <a:defRPr sz="1800"/>
            </a:lvl1pPr>
            <a:lvl2pPr>
              <a:lnSpc>
                <a:spcPct val="100000"/>
              </a:lnSpc>
              <a:defRPr sz="1400"/>
            </a:lvl2pPr>
            <a:lvl3pPr>
              <a:lnSpc>
                <a:spcPct val="100000"/>
              </a:lnSpc>
              <a:defRPr sz="1200"/>
            </a:lvl3pPr>
            <a:lvl4pPr>
              <a:defRPr sz="1400"/>
            </a:lvl4pPr>
            <a:lvl5pPr>
              <a:lnSpc>
                <a:spcPts val="1800"/>
              </a:lnSpc>
              <a:defRPr sz="14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61517757"/>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表">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345239459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86338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3.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1.jp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4.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theme" Target="../theme/theme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2025/5/22</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6" r:id="rId3"/>
    <p:sldLayoutId id="2147483661" r:id="rId4"/>
    <p:sldLayoutId id="2147483723" r:id="rId5"/>
    <p:sldLayoutId id="2147483724" r:id="rId6"/>
    <p:sldLayoutId id="2147483726"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2025/5/22</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617821151"/>
      </p:ext>
    </p:extLst>
  </p:cSld>
  <p:clrMap bg1="dk1" tx1="lt1" bg2="dk2" tx2="lt2" accent1="accent1" accent2="accent2" accent3="accent3" accent4="accent4" accent5="accent5" accent6="accent6" hlink="hlink" folHlink="folHlink"/>
  <p:sldLayoutIdLst>
    <p:sldLayoutId id="2147483703" r:id="rId1"/>
    <p:sldLayoutId id="2147483691" r:id="rId2"/>
    <p:sldLayoutId id="2147483697" r:id="rId3"/>
    <p:sldLayoutId id="2147483698" r:id="rId4"/>
    <p:sldLayoutId id="2147483700" r:id="rId5"/>
    <p:sldLayoutId id="2147483702" r:id="rId6"/>
    <p:sldLayoutId id="214748370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2025/5/22</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20792372"/>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2025/5/22</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2801753"/>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722" r:id="rId13"/>
    <p:sldLayoutId id="2147483705" r:id="rId14"/>
    <p:sldLayoutId id="2147483688" r:id="rId15"/>
    <p:sldLayoutId id="214748368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38427-6367-4CF2-BD67-D14D0F542F40}" type="datetimeFigureOut">
              <a:rPr lang="zh-CN" altLang="en-US" smtClean="0"/>
              <a:t>2025/5/22</a:t>
            </a:fld>
            <a:endParaRPr lang="zh-CN" altLang="en-US"/>
          </a:p>
        </p:txBody>
      </p:sp>
      <p:sp>
        <p:nvSpPr>
          <p:cNvPr id="5" name="页脚占位符 4"/>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4780864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9.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hyperlink" Target="https://pro.arcgis.com/zh-cn/pro-app/latest/get-started/arcgis-pro-system-requirements.htm"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C3F0285-90DD-CDFA-13E8-E12232750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483" y="-147499"/>
            <a:ext cx="4481736" cy="4481736"/>
          </a:xfrm>
          <a:prstGeom prst="rect">
            <a:avLst/>
          </a:prstGeom>
          <a:ln>
            <a:solidFill>
              <a:schemeClr val="tx1"/>
            </a:solidFill>
          </a:ln>
        </p:spPr>
      </p:pic>
      <p:sp>
        <p:nvSpPr>
          <p:cNvPr id="5" name="矩形 4">
            <a:extLst>
              <a:ext uri="{FF2B5EF4-FFF2-40B4-BE49-F238E27FC236}">
                <a16:creationId xmlns:a16="http://schemas.microsoft.com/office/drawing/2014/main" id="{496BA929-9393-EB22-FF61-A90A2F898BDC}"/>
              </a:ext>
            </a:extLst>
          </p:cNvPr>
          <p:cNvSpPr/>
          <p:nvPr/>
        </p:nvSpPr>
        <p:spPr>
          <a:xfrm>
            <a:off x="7318548" y="4149080"/>
            <a:ext cx="1512168" cy="713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9" name="文本框 8">
            <a:extLst>
              <a:ext uri="{FF2B5EF4-FFF2-40B4-BE49-F238E27FC236}">
                <a16:creationId xmlns:a16="http://schemas.microsoft.com/office/drawing/2014/main" id="{2FD66F82-C0E8-8974-4095-BAEF69A9ABAA}"/>
              </a:ext>
            </a:extLst>
          </p:cNvPr>
          <p:cNvSpPr txBox="1"/>
          <p:nvPr/>
        </p:nvSpPr>
        <p:spPr>
          <a:xfrm>
            <a:off x="1211002" y="4044243"/>
            <a:ext cx="9505056" cy="923330"/>
          </a:xfrm>
          <a:prstGeom prst="rect">
            <a:avLst/>
          </a:prstGeom>
          <a:noFill/>
        </p:spPr>
        <p:txBody>
          <a:bodyPr wrap="square">
            <a:spAutoFit/>
          </a:bodyPr>
          <a:lstStyle/>
          <a:p>
            <a:r>
              <a:rPr lang="en-US" altLang="zh-CN" sz="5400" b="1" dirty="0">
                <a:solidFill>
                  <a:schemeClr val="bg1"/>
                </a:solidFill>
                <a:latin typeface="黑体" panose="02010609060101010101" pitchFamily="49" charset="-122"/>
                <a:ea typeface="黑体" panose="02010609060101010101" pitchFamily="49" charset="-122"/>
              </a:rPr>
              <a:t>ArcGIS pro</a:t>
            </a:r>
            <a:r>
              <a:rPr lang="zh-CN" altLang="en-US" sz="5400" b="1" dirty="0">
                <a:solidFill>
                  <a:schemeClr val="bg1"/>
                </a:solidFill>
                <a:latin typeface="黑体" panose="02010609060101010101" pitchFamily="49" charset="-122"/>
                <a:ea typeface="黑体" panose="02010609060101010101" pitchFamily="49" charset="-122"/>
              </a:rPr>
              <a:t>简介</a:t>
            </a:r>
          </a:p>
        </p:txBody>
      </p:sp>
      <p:sp>
        <p:nvSpPr>
          <p:cNvPr id="10" name="矩形 9">
            <a:extLst>
              <a:ext uri="{FF2B5EF4-FFF2-40B4-BE49-F238E27FC236}">
                <a16:creationId xmlns:a16="http://schemas.microsoft.com/office/drawing/2014/main" id="{B188DA54-2027-1D8D-D1E0-7D789EB15C08}"/>
              </a:ext>
            </a:extLst>
          </p:cNvPr>
          <p:cNvSpPr/>
          <p:nvPr/>
        </p:nvSpPr>
        <p:spPr>
          <a:xfrm>
            <a:off x="0" y="6381328"/>
            <a:ext cx="12188825" cy="47248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1" name="矩形: 圆角 10">
            <a:extLst>
              <a:ext uri="{FF2B5EF4-FFF2-40B4-BE49-F238E27FC236}">
                <a16:creationId xmlns:a16="http://schemas.microsoft.com/office/drawing/2014/main" id="{EF439308-F3DA-D6BB-3925-3A8163E5BAFF}"/>
              </a:ext>
            </a:extLst>
          </p:cNvPr>
          <p:cNvSpPr/>
          <p:nvPr/>
        </p:nvSpPr>
        <p:spPr>
          <a:xfrm>
            <a:off x="0" y="895905"/>
            <a:ext cx="2422004" cy="8482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2060"/>
              </a:solidFill>
              <a:effectLst/>
              <a:uLnTx/>
              <a:uFillTx/>
              <a:latin typeface="Corbel"/>
              <a:ea typeface="幼圆" panose="02010509060101010101" pitchFamily="49" charset="-122"/>
              <a:cs typeface="+mn-cs"/>
            </a:endParaRPr>
          </a:p>
        </p:txBody>
      </p:sp>
      <p:sp>
        <p:nvSpPr>
          <p:cNvPr id="12" name="文本框 11">
            <a:extLst>
              <a:ext uri="{FF2B5EF4-FFF2-40B4-BE49-F238E27FC236}">
                <a16:creationId xmlns:a16="http://schemas.microsoft.com/office/drawing/2014/main" id="{184CB2F3-CFD0-20C1-E241-9417D461122C}"/>
              </a:ext>
            </a:extLst>
          </p:cNvPr>
          <p:cNvSpPr txBox="1"/>
          <p:nvPr/>
        </p:nvSpPr>
        <p:spPr>
          <a:xfrm>
            <a:off x="405780" y="358029"/>
            <a:ext cx="29656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Arial" panose="020B0604020202020204" pitchFamily="34" charset="0"/>
              </a:rPr>
              <a:t>ArcGIS</a:t>
            </a: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Arial" panose="020B0604020202020204" pitchFamily="34" charset="0"/>
              </a:rPr>
              <a:t>应用</a:t>
            </a:r>
          </a:p>
        </p:txBody>
      </p:sp>
    </p:spTree>
    <p:extLst>
      <p:ext uri="{BB962C8B-B14F-4D97-AF65-F5344CB8AC3E}">
        <p14:creationId xmlns:p14="http://schemas.microsoft.com/office/powerpoint/2010/main" val="427570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4"/>
          <p:cNvSpPr>
            <a:spLocks noGrp="1"/>
          </p:cNvSpPr>
          <p:nvPr>
            <p:ph idx="11"/>
          </p:nvPr>
        </p:nvSpPr>
        <p:spPr/>
        <p:txBody>
          <a:bodyPr/>
          <a:lstStyle/>
          <a:p>
            <a:r>
              <a:rPr lang="zh-CN" altLang="en-US" sz="2400" b="1" dirty="0"/>
              <a:t>工程组织方式</a:t>
            </a:r>
          </a:p>
          <a:p>
            <a:pPr lvl="1"/>
            <a:r>
              <a:rPr lang="zh-CN" altLang="en-US" sz="2400" b="1" dirty="0"/>
              <a:t>“</a:t>
            </a:r>
            <a:r>
              <a:rPr lang="en-US" altLang="zh-CN" sz="2400" b="1" dirty="0"/>
              <a:t>Project”</a:t>
            </a:r>
            <a:r>
              <a:rPr lang="zh-CN" altLang="en-US" sz="2400" b="1" dirty="0"/>
              <a:t>形式组织管理资源</a:t>
            </a:r>
          </a:p>
          <a:p>
            <a:pPr lvl="1"/>
            <a:r>
              <a:rPr lang="zh-CN" altLang="en-US" sz="2400" b="1" dirty="0"/>
              <a:t>方便搜索工程项目内的资源</a:t>
            </a:r>
            <a:endParaRPr lang="en-US" altLang="zh-CN" sz="2400" b="1" dirty="0"/>
          </a:p>
          <a:p>
            <a:r>
              <a:rPr lang="zh-CN" altLang="en-US" sz="2400" b="1" dirty="0"/>
              <a:t>工程模板</a:t>
            </a:r>
          </a:p>
          <a:p>
            <a:endParaRPr lang="zh-CN" altLang="en-US" dirty="0"/>
          </a:p>
        </p:txBody>
      </p:sp>
      <p:sp>
        <p:nvSpPr>
          <p:cNvPr id="17410" name="标题 23"/>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cs typeface="Microsoft YaHei"/>
              </a:rPr>
              <a:t>2.ArcGIS </a:t>
            </a:r>
            <a:r>
              <a:rPr lang="en-US" altLang="zh-CN" sz="3200" b="1" spc="-15" dirty="0">
                <a:latin typeface="黑体" panose="02010609060101010101" pitchFamily="49" charset="-122"/>
                <a:ea typeface="黑体" panose="02010609060101010101" pitchFamily="49" charset="-122"/>
                <a:cs typeface="Microsoft YaHei"/>
              </a:rPr>
              <a:t>Pro</a:t>
            </a:r>
            <a:r>
              <a:rPr lang="zh-CN" altLang="en-US" sz="3200" b="1" spc="-15" dirty="0">
                <a:latin typeface="黑体" panose="02010609060101010101" pitchFamily="49" charset="-122"/>
                <a:ea typeface="黑体" panose="02010609060101010101" pitchFamily="49" charset="-122"/>
                <a:cs typeface="Microsoft YaHei"/>
              </a:rPr>
              <a:t>工程</a:t>
            </a:r>
            <a:r>
              <a:rPr lang="zh-CN" altLang="en-US" sz="3200" b="1" dirty="0">
                <a:latin typeface="黑体" panose="02010609060101010101" pitchFamily="49" charset="-122"/>
                <a:ea typeface="黑体" panose="02010609060101010101" pitchFamily="49" charset="-122"/>
              </a:rPr>
              <a:t>管理</a:t>
            </a:r>
          </a:p>
        </p:txBody>
      </p:sp>
      <p:grpSp>
        <p:nvGrpSpPr>
          <p:cNvPr id="17412" name="Group 1"/>
          <p:cNvGrpSpPr>
            <a:grpSpLocks/>
          </p:cNvGrpSpPr>
          <p:nvPr/>
        </p:nvGrpSpPr>
        <p:grpSpPr bwMode="auto">
          <a:xfrm>
            <a:off x="5734372" y="2924944"/>
            <a:ext cx="2520280" cy="3177543"/>
            <a:chOff x="682625" y="1541953"/>
            <a:chExt cx="2558286" cy="4002321"/>
          </a:xfrm>
        </p:grpSpPr>
        <p:sp>
          <p:nvSpPr>
            <p:cNvPr id="5" name="Rounded Rectangle 3"/>
            <p:cNvSpPr/>
            <p:nvPr/>
          </p:nvSpPr>
          <p:spPr bwMode="auto">
            <a:xfrm>
              <a:off x="682625" y="1781582"/>
              <a:ext cx="2558286" cy="3762692"/>
            </a:xfrm>
            <a:prstGeom prst="roundRect">
              <a:avLst/>
            </a:prstGeom>
            <a:noFill/>
            <a:ln w="38100">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lIns="68580" tIns="34290" rIns="68580" bIns="34290" anchor="ctr"/>
            <a:lstStyle/>
            <a:p>
              <a:pPr algn="ctr">
                <a:defRPr/>
              </a:pPr>
              <a:endParaRPr lang="en-US" sz="900" b="1" dirty="0">
                <a:solidFill>
                  <a:srgbClr val="000000"/>
                </a:solidFill>
              </a:endParaRPr>
            </a:p>
          </p:txBody>
        </p:sp>
        <p:sp>
          <p:nvSpPr>
            <p:cNvPr id="6" name="Rectangle 7"/>
            <p:cNvSpPr/>
            <p:nvPr/>
          </p:nvSpPr>
          <p:spPr bwMode="auto">
            <a:xfrm>
              <a:off x="1186263" y="1541953"/>
              <a:ext cx="1573559" cy="604173"/>
            </a:xfrm>
            <a:prstGeom prst="rect">
              <a:avLst/>
            </a:prstGeom>
            <a:solidFill>
              <a:schemeClr val="tx1"/>
            </a:solid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lIns="68580" tIns="34290" rIns="68580" bIns="34290" anchor="ctr"/>
            <a:lstStyle/>
            <a:p>
              <a:pPr algn="ctr">
                <a:defRPr/>
              </a:pPr>
              <a:endParaRPr lang="en-US" sz="900" b="1" dirty="0">
                <a:solidFill>
                  <a:srgbClr val="000000"/>
                </a:solidFill>
              </a:endParaRPr>
            </a:p>
          </p:txBody>
        </p:sp>
        <p:sp>
          <p:nvSpPr>
            <p:cNvPr id="7" name="Rectangle 4"/>
            <p:cNvSpPr/>
            <p:nvPr/>
          </p:nvSpPr>
          <p:spPr>
            <a:xfrm>
              <a:off x="1571803" y="1545594"/>
              <a:ext cx="1248241" cy="552422"/>
            </a:xfrm>
            <a:prstGeom prst="rect">
              <a:avLst/>
            </a:prstGeom>
            <a:noFill/>
          </p:spPr>
          <p:txBody>
            <a:bodyPr wrap="none" lIns="68580" tIns="34290" rIns="68580" bIns="34290">
              <a:spAutoFit/>
            </a:bodyPr>
            <a:lstStyle/>
            <a:p>
              <a:pPr algn="ctr">
                <a:defRPr/>
              </a:pPr>
              <a:r>
                <a:rPr lang="en-US" sz="2400" b="1" dirty="0">
                  <a:ln w="12700" cmpd="sng">
                    <a:solidFill>
                      <a:srgbClr val="FFC000"/>
                    </a:solidFill>
                    <a:prstDash val="solid"/>
                  </a:ln>
                  <a:solidFill>
                    <a:schemeClr val="accent1"/>
                  </a:solidFill>
                  <a:latin typeface="微软雅黑" panose="020B0503020204020204" pitchFamily="34" charset="-122"/>
                  <a:ea typeface="微软雅黑" panose="020B0503020204020204" pitchFamily="34" charset="-122"/>
                </a:rPr>
                <a:t>Project</a:t>
              </a:r>
            </a:p>
          </p:txBody>
        </p:sp>
        <p:grpSp>
          <p:nvGrpSpPr>
            <p:cNvPr id="17417" name="Group 11"/>
            <p:cNvGrpSpPr>
              <a:grpSpLocks/>
            </p:cNvGrpSpPr>
            <p:nvPr/>
          </p:nvGrpSpPr>
          <p:grpSpPr bwMode="auto">
            <a:xfrm>
              <a:off x="985147" y="2267130"/>
              <a:ext cx="1422492" cy="564703"/>
              <a:chOff x="978371" y="2471449"/>
              <a:chExt cx="1422492" cy="564703"/>
            </a:xfrm>
          </p:grpSpPr>
          <p:pic>
            <p:nvPicPr>
              <p:cNvPr id="1743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371" y="2471449"/>
                <a:ext cx="525305" cy="56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10"/>
              <p:cNvSpPr/>
              <p:nvPr/>
            </p:nvSpPr>
            <p:spPr>
              <a:xfrm>
                <a:off x="1496592" y="2516146"/>
                <a:ext cx="904271" cy="481879"/>
              </a:xfrm>
              <a:prstGeom prst="rect">
                <a:avLst/>
              </a:prstGeom>
              <a:noFill/>
            </p:spPr>
            <p:txBody>
              <a:bodyPr wrap="none" lIns="68580" tIns="34290" rIns="68580" bIns="34290">
                <a:spAutoFit/>
              </a:bodyPr>
              <a:lstStyle/>
              <a:p>
                <a:pPr algn="ctr">
                  <a:defRPr/>
                </a:pPr>
                <a:r>
                  <a:rPr lang="en-US" sz="1500" dirty="0">
                    <a:ln w="0"/>
                    <a:solidFill>
                      <a:srgbClr val="002060"/>
                    </a:solidFill>
                    <a:effectLst>
                      <a:outerShdw blurRad="38100" dist="19050" dir="2700000" algn="tl" rotWithShape="0">
                        <a:prstClr val="black">
                          <a:alpha val="40000"/>
                        </a:prstClr>
                      </a:outerShdw>
                    </a:effectLst>
                  </a:rPr>
                  <a:t>Maps</a:t>
                </a:r>
              </a:p>
            </p:txBody>
          </p:sp>
        </p:grpSp>
        <p:grpSp>
          <p:nvGrpSpPr>
            <p:cNvPr id="17418" name="Group 14"/>
            <p:cNvGrpSpPr>
              <a:grpSpLocks/>
            </p:cNvGrpSpPr>
            <p:nvPr/>
          </p:nvGrpSpPr>
          <p:grpSpPr bwMode="auto">
            <a:xfrm>
              <a:off x="851164" y="2915998"/>
              <a:ext cx="2173758" cy="481880"/>
              <a:chOff x="825624" y="2893384"/>
              <a:chExt cx="2173758" cy="481880"/>
            </a:xfrm>
          </p:grpSpPr>
          <p:pic>
            <p:nvPicPr>
              <p:cNvPr id="17428" name="Pictur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624" y="3115175"/>
                <a:ext cx="629335" cy="19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3"/>
              <p:cNvSpPr/>
              <p:nvPr/>
            </p:nvSpPr>
            <p:spPr>
              <a:xfrm>
                <a:off x="1496987" y="2893384"/>
                <a:ext cx="1502395" cy="481880"/>
              </a:xfrm>
              <a:prstGeom prst="rect">
                <a:avLst/>
              </a:prstGeom>
              <a:noFill/>
            </p:spPr>
            <p:txBody>
              <a:bodyPr wrap="none" lIns="68580" tIns="34290" rIns="68580" bIns="34290">
                <a:spAutoFit/>
              </a:bodyPr>
              <a:lstStyle/>
              <a:p>
                <a:pPr algn="ctr">
                  <a:defRPr/>
                </a:pPr>
                <a:r>
                  <a:rPr lang="en-US" sz="1500" dirty="0">
                    <a:ln w="0"/>
                    <a:solidFill>
                      <a:srgbClr val="002060"/>
                    </a:solidFill>
                    <a:effectLst>
                      <a:outerShdw blurRad="38100" dist="19050" dir="2700000" algn="tl" rotWithShape="0">
                        <a:prstClr val="black">
                          <a:alpha val="40000"/>
                        </a:prstClr>
                      </a:outerShdw>
                    </a:effectLst>
                  </a:rPr>
                  <a:t>Toolboxes</a:t>
                </a:r>
              </a:p>
            </p:txBody>
          </p:sp>
        </p:grpSp>
        <p:grpSp>
          <p:nvGrpSpPr>
            <p:cNvPr id="17419" name="Group 21"/>
            <p:cNvGrpSpPr>
              <a:grpSpLocks/>
            </p:cNvGrpSpPr>
            <p:nvPr/>
          </p:nvGrpSpPr>
          <p:grpSpPr bwMode="auto">
            <a:xfrm>
              <a:off x="1085009" y="3475650"/>
              <a:ext cx="1992209" cy="488161"/>
              <a:chOff x="985148" y="3464343"/>
              <a:chExt cx="1992209" cy="488161"/>
            </a:xfrm>
          </p:grpSpPr>
          <p:pic>
            <p:nvPicPr>
              <p:cNvPr id="17426" name="Picture 1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148" y="3464343"/>
                <a:ext cx="398524" cy="41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1438021" y="3470625"/>
                <a:ext cx="1539336" cy="481879"/>
              </a:xfrm>
              <a:prstGeom prst="rect">
                <a:avLst/>
              </a:prstGeom>
              <a:noFill/>
            </p:spPr>
            <p:txBody>
              <a:bodyPr wrap="none" lIns="68580" tIns="34290" rIns="68580" bIns="34290">
                <a:spAutoFit/>
              </a:bodyPr>
              <a:lstStyle/>
              <a:p>
                <a:pPr algn="ctr">
                  <a:defRPr/>
                </a:pPr>
                <a:r>
                  <a:rPr lang="en-US" sz="1500" dirty="0">
                    <a:ln w="0"/>
                    <a:solidFill>
                      <a:srgbClr val="002060"/>
                    </a:solidFill>
                    <a:effectLst>
                      <a:outerShdw blurRad="38100" dist="19050" dir="2700000" algn="tl" rotWithShape="0">
                        <a:prstClr val="black">
                          <a:alpha val="40000"/>
                        </a:prstClr>
                      </a:outerShdw>
                    </a:effectLst>
                  </a:rPr>
                  <a:t>Databases</a:t>
                </a:r>
              </a:p>
            </p:txBody>
          </p:sp>
        </p:grpSp>
        <p:grpSp>
          <p:nvGrpSpPr>
            <p:cNvPr id="17420" name="Group 23"/>
            <p:cNvGrpSpPr>
              <a:grpSpLocks/>
            </p:cNvGrpSpPr>
            <p:nvPr/>
          </p:nvGrpSpPr>
          <p:grpSpPr bwMode="auto">
            <a:xfrm>
              <a:off x="1149636" y="4032570"/>
              <a:ext cx="1347344" cy="504893"/>
              <a:chOff x="1149636" y="4032570"/>
              <a:chExt cx="1347344" cy="504893"/>
            </a:xfrm>
          </p:grpSpPr>
          <p:pic>
            <p:nvPicPr>
              <p:cNvPr id="17424" name="Picture 1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9636" y="4046698"/>
                <a:ext cx="269269" cy="49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9"/>
              <p:cNvSpPr/>
              <p:nvPr/>
            </p:nvSpPr>
            <p:spPr>
              <a:xfrm>
                <a:off x="1511746" y="4032570"/>
                <a:ext cx="985234" cy="481880"/>
              </a:xfrm>
              <a:prstGeom prst="rect">
                <a:avLst/>
              </a:prstGeom>
              <a:noFill/>
            </p:spPr>
            <p:txBody>
              <a:bodyPr wrap="none" lIns="68580" tIns="34290" rIns="68580" bIns="34290">
                <a:spAutoFit/>
              </a:bodyPr>
              <a:lstStyle/>
              <a:p>
                <a:pPr algn="ctr">
                  <a:defRPr/>
                </a:pPr>
                <a:r>
                  <a:rPr lang="en-US" sz="1500" dirty="0">
                    <a:ln w="0"/>
                    <a:solidFill>
                      <a:srgbClr val="002060"/>
                    </a:solidFill>
                    <a:effectLst>
                      <a:outerShdw blurRad="38100" dist="19050" dir="2700000" algn="tl" rotWithShape="0">
                        <a:prstClr val="black">
                          <a:alpha val="40000"/>
                        </a:prstClr>
                      </a:outerShdw>
                    </a:effectLst>
                  </a:rPr>
                  <a:t>Styles</a:t>
                </a:r>
              </a:p>
            </p:txBody>
          </p:sp>
        </p:grpSp>
        <p:grpSp>
          <p:nvGrpSpPr>
            <p:cNvPr id="17421" name="Group 24"/>
            <p:cNvGrpSpPr>
              <a:grpSpLocks/>
            </p:cNvGrpSpPr>
            <p:nvPr/>
          </p:nvGrpSpPr>
          <p:grpSpPr bwMode="auto">
            <a:xfrm>
              <a:off x="1008465" y="4634194"/>
              <a:ext cx="1541307" cy="481880"/>
              <a:chOff x="1008465" y="4634194"/>
              <a:chExt cx="1541307" cy="481880"/>
            </a:xfrm>
          </p:grpSpPr>
          <p:pic>
            <p:nvPicPr>
              <p:cNvPr id="17422" name="Picture 2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8465" y="4639187"/>
                <a:ext cx="502047" cy="41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2"/>
              <p:cNvSpPr/>
              <p:nvPr/>
            </p:nvSpPr>
            <p:spPr>
              <a:xfrm>
                <a:off x="1529115" y="4634194"/>
                <a:ext cx="1020657" cy="481880"/>
              </a:xfrm>
              <a:prstGeom prst="rect">
                <a:avLst/>
              </a:prstGeom>
              <a:noFill/>
            </p:spPr>
            <p:txBody>
              <a:bodyPr wrap="none" lIns="68580" tIns="34290" rIns="68580" bIns="34290">
                <a:spAutoFit/>
              </a:bodyPr>
              <a:lstStyle/>
              <a:p>
                <a:pPr algn="ctr">
                  <a:defRPr/>
                </a:pPr>
                <a:r>
                  <a:rPr lang="en-US" sz="1500" dirty="0">
                    <a:ln w="0"/>
                    <a:solidFill>
                      <a:srgbClr val="002060"/>
                    </a:solidFill>
                    <a:effectLst>
                      <a:outerShdw blurRad="38100" dist="19050" dir="2700000" algn="tl" rotWithShape="0">
                        <a:prstClr val="black">
                          <a:alpha val="40000"/>
                        </a:prstClr>
                      </a:outerShdw>
                    </a:effectLst>
                  </a:rPr>
                  <a:t>Folder</a:t>
                </a:r>
              </a:p>
            </p:txBody>
          </p:sp>
        </p:grpSp>
      </p:grpSp>
      <p:pic>
        <p:nvPicPr>
          <p:cNvPr id="17413" name="图片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377898" y="2276873"/>
            <a:ext cx="3418453" cy="366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8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19458" name="Title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a:t>
            </a:r>
            <a:r>
              <a:rPr altLang="zh-CN" sz="3200" b="1" dirty="0">
                <a:latin typeface="黑体" panose="02010609060101010101" pitchFamily="49" charset="-122"/>
                <a:ea typeface="黑体" panose="02010609060101010101" pitchFamily="49" charset="-122"/>
              </a:rPr>
              <a:t>ArcGIS Pro</a:t>
            </a:r>
            <a:r>
              <a:rPr lang="zh-CN" altLang="en-US" sz="3200" b="1" spc="-15" dirty="0">
                <a:latin typeface="黑体" panose="02010609060101010101" pitchFamily="49" charset="-122"/>
                <a:ea typeface="黑体" panose="02010609060101010101" pitchFamily="49" charset="-122"/>
                <a:cs typeface="Microsoft YaHei"/>
              </a:rPr>
              <a:t>工程</a:t>
            </a:r>
            <a:r>
              <a:rPr lang="zh-CN" altLang="en-US" sz="3200" b="1" dirty="0">
                <a:latin typeface="黑体" panose="02010609060101010101" pitchFamily="49" charset="-122"/>
                <a:ea typeface="黑体" panose="02010609060101010101" pitchFamily="49" charset="-122"/>
              </a:rPr>
              <a:t>管理</a:t>
            </a:r>
          </a:p>
        </p:txBody>
      </p:sp>
      <p:pic>
        <p:nvPicPr>
          <p:cNvPr id="1946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860" y="4294887"/>
            <a:ext cx="9887883"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01248" y="1687714"/>
            <a:ext cx="40798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2244" y="1699987"/>
            <a:ext cx="7464223" cy="5125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670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内容占位符 3"/>
          <p:cNvPicPr>
            <a:picLocks noGrp="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0" y="58738"/>
            <a:ext cx="7343775" cy="4681537"/>
          </a:xfrm>
        </p:spPr>
      </p:pic>
      <p:pic>
        <p:nvPicPr>
          <p:cNvPr id="2150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751" y="1432902"/>
            <a:ext cx="5273675" cy="363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9502" y="1431726"/>
            <a:ext cx="5975350" cy="420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内容占位符 4"/>
          <p:cNvPicPr>
            <a:picLocks/>
          </p:cNvPicPr>
          <p:nvPr/>
        </p:nvPicPr>
        <p:blipFill>
          <a:blip r:embed="rId5">
            <a:extLst>
              <a:ext uri="{28A0092B-C50C-407E-A947-70E740481C1C}">
                <a14:useLocalDpi xmlns:a14="http://schemas.microsoft.com/office/drawing/2010/main" val="0"/>
              </a:ext>
            </a:extLst>
          </a:blip>
          <a:srcRect/>
          <a:stretch>
            <a:fillRect/>
          </a:stretch>
        </p:blipFill>
        <p:spPr>
          <a:xfrm>
            <a:off x="5449465" y="2197598"/>
            <a:ext cx="5418137" cy="1847850"/>
          </a:xfrm>
          <a:prstGeom prst="rect">
            <a:avLst/>
          </a:prstGeom>
        </p:spPr>
      </p:pic>
      <p:pic>
        <p:nvPicPr>
          <p:cNvPr id="7" name="内容占位符 3"/>
          <p:cNvPicPr>
            <a:picLocks/>
          </p:cNvPicPr>
          <p:nvPr/>
        </p:nvPicPr>
        <p:blipFill>
          <a:blip r:embed="rId6">
            <a:extLst>
              <a:ext uri="{28A0092B-C50C-407E-A947-70E740481C1C}">
                <a14:useLocalDpi xmlns:a14="http://schemas.microsoft.com/office/drawing/2010/main" val="0"/>
              </a:ext>
            </a:extLst>
          </a:blip>
          <a:srcRect/>
          <a:stretch>
            <a:fillRect/>
          </a:stretch>
        </p:blipFill>
        <p:spPr>
          <a:xfrm>
            <a:off x="4994275" y="1486398"/>
            <a:ext cx="7194550" cy="5118100"/>
          </a:xfrm>
          <a:prstGeom prst="rect">
            <a:avLst/>
          </a:prstGeom>
        </p:spPr>
      </p:pic>
    </p:spTree>
    <p:extLst>
      <p:ext uri="{BB962C8B-B14F-4D97-AF65-F5344CB8AC3E}">
        <p14:creationId xmlns:p14="http://schemas.microsoft.com/office/powerpoint/2010/main" val="9645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86660" y="1917285"/>
            <a:ext cx="2831488" cy="346249"/>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77"/>
              </a:lnSpc>
              <a:spcBef>
                <a:spcPct val="0"/>
              </a:spcBef>
              <a:spcAft>
                <a:spcPct val="0"/>
              </a:spcAft>
            </a:pPr>
            <a:r>
              <a:rPr sz="2400" dirty="0" err="1">
                <a:solidFill>
                  <a:schemeClr val="bg1"/>
                </a:solidFill>
                <a:latin typeface="Microsoft YaHei"/>
                <a:cs typeface="Microsoft YaHei"/>
              </a:rPr>
              <a:t>如何迁移已有工程</a:t>
            </a:r>
            <a:r>
              <a:rPr sz="2400" dirty="0">
                <a:solidFill>
                  <a:schemeClr val="bg1"/>
                </a:solidFill>
                <a:latin typeface="Microsoft YaHei"/>
                <a:cs typeface="Microsoft YaHei"/>
              </a:rPr>
              <a:t>：</a:t>
            </a:r>
          </a:p>
        </p:txBody>
      </p:sp>
      <p:sp>
        <p:nvSpPr>
          <p:cNvPr id="5" name="object 5"/>
          <p:cNvSpPr txBox="1"/>
          <p:nvPr/>
        </p:nvSpPr>
        <p:spPr>
          <a:xfrm>
            <a:off x="886660" y="2381621"/>
            <a:ext cx="3839600" cy="346249"/>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2677"/>
              </a:lnSpc>
              <a:spcBef>
                <a:spcPct val="0"/>
              </a:spcBef>
              <a:spcAft>
                <a:spcPct val="0"/>
              </a:spcAft>
              <a:buClr>
                <a:schemeClr val="accent3"/>
              </a:buClr>
              <a:buFont typeface="Arial" panose="020B0604020202020204" pitchFamily="34" charset="0"/>
              <a:buChar char="•"/>
            </a:pPr>
            <a:r>
              <a:rPr sz="2400" dirty="0" err="1">
                <a:solidFill>
                  <a:schemeClr val="bg1"/>
                </a:solidFill>
                <a:latin typeface="Microsoft YaHei"/>
                <a:cs typeface="Microsoft YaHei"/>
              </a:rPr>
              <a:t>在ArcGIS</a:t>
            </a:r>
            <a:r>
              <a:rPr sz="2400" spc="20" dirty="0">
                <a:solidFill>
                  <a:schemeClr val="bg1"/>
                </a:solidFill>
                <a:latin typeface="Microsoft YaHei"/>
                <a:cs typeface="Microsoft YaHei"/>
              </a:rPr>
              <a:t> </a:t>
            </a:r>
            <a:r>
              <a:rPr sz="2400" spc="-8" dirty="0" err="1">
                <a:solidFill>
                  <a:schemeClr val="bg1"/>
                </a:solidFill>
                <a:latin typeface="Microsoft YaHei"/>
                <a:cs typeface="Microsoft YaHei"/>
              </a:rPr>
              <a:t>Pro</a:t>
            </a:r>
            <a:r>
              <a:rPr sz="2400" dirty="0" err="1">
                <a:solidFill>
                  <a:schemeClr val="bg1"/>
                </a:solidFill>
                <a:latin typeface="Microsoft YaHei"/>
                <a:cs typeface="Microsoft YaHei"/>
              </a:rPr>
              <a:t>中新建工程</a:t>
            </a:r>
            <a:endParaRPr sz="2400" dirty="0">
              <a:solidFill>
                <a:schemeClr val="bg1"/>
              </a:solidFill>
              <a:latin typeface="Microsoft YaHei"/>
              <a:cs typeface="Microsoft YaHei"/>
            </a:endParaRPr>
          </a:p>
        </p:txBody>
      </p:sp>
      <p:sp>
        <p:nvSpPr>
          <p:cNvPr id="6" name="object 6"/>
          <p:cNvSpPr txBox="1"/>
          <p:nvPr/>
        </p:nvSpPr>
        <p:spPr>
          <a:xfrm>
            <a:off x="886662" y="2846234"/>
            <a:ext cx="5783814" cy="274947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ts val="2677"/>
              </a:lnSpc>
              <a:spcBef>
                <a:spcPct val="0"/>
              </a:spcBef>
              <a:spcAft>
                <a:spcPct val="0"/>
              </a:spcAft>
              <a:buClr>
                <a:schemeClr val="accent3"/>
              </a:buClr>
              <a:buFont typeface="Arial" panose="020B0604020202020204" pitchFamily="34" charset="0"/>
              <a:buChar char="•"/>
            </a:pPr>
            <a:r>
              <a:rPr sz="2400" dirty="0" err="1">
                <a:solidFill>
                  <a:schemeClr val="bg1"/>
                </a:solidFill>
                <a:latin typeface="Microsoft YaHei"/>
                <a:cs typeface="Microsoft YaHei"/>
              </a:rPr>
              <a:t>新建地图或者场景，连接到数据所在文件夹及数据库</a:t>
            </a:r>
            <a:endParaRPr sz="2400" dirty="0">
              <a:solidFill>
                <a:schemeClr val="bg1"/>
              </a:solidFill>
              <a:latin typeface="Microsoft YaHei"/>
              <a:cs typeface="Microsoft YaHei"/>
            </a:endParaRPr>
          </a:p>
          <a:p>
            <a:pPr marL="342900" indent="-342900">
              <a:lnSpc>
                <a:spcPct val="150000"/>
              </a:lnSpc>
              <a:spcBef>
                <a:spcPts val="979"/>
              </a:spcBef>
              <a:spcAft>
                <a:spcPct val="0"/>
              </a:spcAft>
              <a:buClr>
                <a:schemeClr val="accent3"/>
              </a:buClr>
              <a:buFont typeface="Arial" panose="020B0604020202020204" pitchFamily="34" charset="0"/>
              <a:buChar char="•"/>
            </a:pPr>
            <a:r>
              <a:rPr sz="2400" dirty="0" err="1">
                <a:solidFill>
                  <a:schemeClr val="bg1"/>
                </a:solidFill>
                <a:latin typeface="Microsoft YaHei"/>
                <a:cs typeface="Microsoft YaHei"/>
              </a:rPr>
              <a:t>导入地图和内容</a:t>
            </a:r>
            <a:r>
              <a:rPr sz="2400" dirty="0">
                <a:solidFill>
                  <a:schemeClr val="bg1"/>
                </a:solidFill>
                <a:latin typeface="Microsoft YaHei"/>
                <a:cs typeface="Microsoft YaHei"/>
              </a:rPr>
              <a:t>-Map（</a:t>
            </a:r>
            <a:r>
              <a:rPr sz="2400" spc="-7" dirty="0">
                <a:solidFill>
                  <a:schemeClr val="bg1"/>
                </a:solidFill>
                <a:latin typeface="Microsoft YaHei"/>
                <a:cs typeface="Microsoft YaHei"/>
              </a:rPr>
              <a:t>.</a:t>
            </a:r>
            <a:r>
              <a:rPr sz="2400" spc="-7" dirty="0" err="1">
                <a:solidFill>
                  <a:schemeClr val="bg1"/>
                </a:solidFill>
                <a:latin typeface="Microsoft YaHei"/>
                <a:cs typeface="Microsoft YaHei"/>
              </a:rPr>
              <a:t>mxd</a:t>
            </a:r>
            <a:r>
              <a:rPr sz="2400" dirty="0">
                <a:solidFill>
                  <a:schemeClr val="bg1"/>
                </a:solidFill>
                <a:latin typeface="Microsoft YaHei"/>
                <a:cs typeface="Microsoft YaHei"/>
              </a:rPr>
              <a:t>）/Globe（.3dd）/Scene(.</a:t>
            </a:r>
            <a:r>
              <a:rPr sz="2400" dirty="0" err="1">
                <a:solidFill>
                  <a:schemeClr val="bg1"/>
                </a:solidFill>
                <a:latin typeface="Microsoft YaHei"/>
                <a:cs typeface="Microsoft YaHei"/>
              </a:rPr>
              <a:t>sxd</a:t>
            </a:r>
            <a:r>
              <a:rPr sz="2400" dirty="0">
                <a:solidFill>
                  <a:schemeClr val="bg1"/>
                </a:solidFill>
                <a:latin typeface="Microsoft YaHei"/>
                <a:cs typeface="Microsoft YaHei"/>
              </a:rPr>
              <a:t>)</a:t>
            </a:r>
          </a:p>
          <a:p>
            <a:pPr marL="342900" indent="-342900">
              <a:lnSpc>
                <a:spcPts val="2679"/>
              </a:lnSpc>
              <a:spcBef>
                <a:spcPts val="1013"/>
              </a:spcBef>
              <a:spcAft>
                <a:spcPct val="0"/>
              </a:spcAft>
              <a:buClr>
                <a:schemeClr val="accent3"/>
              </a:buClr>
              <a:buFont typeface="Arial" panose="020B0604020202020204" pitchFamily="34" charset="0"/>
              <a:buChar char="•"/>
            </a:pPr>
            <a:r>
              <a:rPr sz="2400" dirty="0" err="1">
                <a:solidFill>
                  <a:schemeClr val="bg1"/>
                </a:solidFill>
                <a:latin typeface="Microsoft YaHei"/>
                <a:cs typeface="Microsoft YaHei"/>
              </a:rPr>
              <a:t>已有的工具箱、模型及脚本也可在ArcGIS</a:t>
            </a:r>
            <a:r>
              <a:rPr sz="2400" spc="29" dirty="0">
                <a:solidFill>
                  <a:schemeClr val="bg1"/>
                </a:solidFill>
                <a:latin typeface="Microsoft YaHei"/>
                <a:cs typeface="Microsoft YaHei"/>
              </a:rPr>
              <a:t> </a:t>
            </a:r>
            <a:r>
              <a:rPr sz="2400" spc="-7" dirty="0" err="1">
                <a:solidFill>
                  <a:schemeClr val="bg1"/>
                </a:solidFill>
                <a:latin typeface="Microsoft YaHei"/>
                <a:cs typeface="Microsoft YaHei"/>
              </a:rPr>
              <a:t>Pro</a:t>
            </a:r>
            <a:r>
              <a:rPr sz="2400" dirty="0" err="1">
                <a:solidFill>
                  <a:schemeClr val="bg1"/>
                </a:solidFill>
                <a:latin typeface="Microsoft YaHei"/>
                <a:cs typeface="Microsoft YaHei"/>
              </a:rPr>
              <a:t>中使用</a:t>
            </a:r>
            <a:endParaRPr sz="2400" dirty="0">
              <a:solidFill>
                <a:schemeClr val="bg1"/>
              </a:solidFill>
              <a:latin typeface="Microsoft YaHei"/>
              <a:cs typeface="Microsoft YaHei"/>
            </a:endParaRPr>
          </a:p>
        </p:txBody>
      </p:sp>
      <p:sp>
        <p:nvSpPr>
          <p:cNvPr id="8" name="object 8"/>
          <p:cNvSpPr txBox="1"/>
          <p:nvPr/>
        </p:nvSpPr>
        <p:spPr>
          <a:xfrm>
            <a:off x="5351342" y="853226"/>
            <a:ext cx="1666152" cy="39754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67"/>
              </a:lnSpc>
              <a:spcBef>
                <a:spcPct val="0"/>
              </a:spcBef>
              <a:spcAft>
                <a:spcPct val="0"/>
              </a:spcAft>
            </a:pPr>
            <a:r>
              <a:rPr sz="2800" b="1" dirty="0" err="1">
                <a:solidFill>
                  <a:schemeClr val="accent1"/>
                </a:solidFill>
                <a:latin typeface="黑体" panose="02010609060101010101" pitchFamily="49" charset="-122"/>
                <a:ea typeface="黑体" panose="02010609060101010101" pitchFamily="49" charset="-122"/>
                <a:cs typeface="Microsoft YaHei"/>
              </a:rPr>
              <a:t>简单迁移</a:t>
            </a:r>
            <a:endParaRPr sz="2800" b="1" dirty="0">
              <a:solidFill>
                <a:schemeClr val="accent1"/>
              </a:solidFill>
              <a:latin typeface="黑体" panose="02010609060101010101" pitchFamily="49" charset="-122"/>
              <a:ea typeface="黑体" panose="02010609060101010101" pitchFamily="49" charset="-122"/>
              <a:cs typeface="Microsoft YaHei"/>
            </a:endParaRPr>
          </a:p>
        </p:txBody>
      </p:sp>
      <p:pic>
        <p:nvPicPr>
          <p:cNvPr id="2" name="图片 1"/>
          <p:cNvPicPr>
            <a:picLocks noChangeAspect="1"/>
          </p:cNvPicPr>
          <p:nvPr/>
        </p:nvPicPr>
        <p:blipFill>
          <a:blip r:embed="rId2"/>
          <a:stretch>
            <a:fillRect/>
          </a:stretch>
        </p:blipFill>
        <p:spPr>
          <a:xfrm>
            <a:off x="7524604" y="981170"/>
            <a:ext cx="4320481" cy="5640597"/>
          </a:xfrm>
          <a:prstGeom prst="rect">
            <a:avLst/>
          </a:prstGeom>
        </p:spPr>
      </p:pic>
      <p:sp>
        <p:nvSpPr>
          <p:cNvPr id="9" name="标题 8"/>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cs typeface="Microsoft YaHei"/>
              </a:rPr>
              <a:t>2.ArcGIS </a:t>
            </a:r>
            <a:r>
              <a:rPr lang="en-US" altLang="zh-CN" sz="3200" b="1" spc="-15" dirty="0">
                <a:latin typeface="黑体" panose="02010609060101010101" pitchFamily="49" charset="-122"/>
                <a:ea typeface="黑体" panose="02010609060101010101" pitchFamily="49" charset="-122"/>
                <a:cs typeface="Microsoft YaHei"/>
              </a:rPr>
              <a:t>Pro</a:t>
            </a:r>
            <a:r>
              <a:rPr lang="zh-CN" altLang="en-US" sz="3200" b="1" spc="-15" dirty="0">
                <a:latin typeface="黑体" panose="02010609060101010101" pitchFamily="49" charset="-122"/>
                <a:ea typeface="黑体" panose="02010609060101010101" pitchFamily="49" charset="-122"/>
                <a:cs typeface="Microsoft YaHei"/>
              </a:rPr>
              <a:t>工程管理</a:t>
            </a:r>
            <a:r>
              <a:rPr lang="en-US" altLang="zh-CN" spc="-15" dirty="0">
                <a:solidFill>
                  <a:srgbClr val="FFFFFF"/>
                </a:solidFill>
                <a:latin typeface="Microsoft YaHei"/>
                <a:cs typeface="Microsoft YaHei"/>
              </a:rPr>
              <a:t>-</a:t>
            </a:r>
            <a:endParaRPr lang="zh-CN" altLang="en-US" dirty="0"/>
          </a:p>
        </p:txBody>
      </p:sp>
    </p:spTree>
    <p:extLst>
      <p:ext uri="{BB962C8B-B14F-4D97-AF65-F5344CB8AC3E}">
        <p14:creationId xmlns:p14="http://schemas.microsoft.com/office/powerpoint/2010/main" val="192766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内容占位符 2"/>
          <p:cNvSpPr>
            <a:spLocks noGrp="1"/>
          </p:cNvSpPr>
          <p:nvPr>
            <p:ph idx="11"/>
          </p:nvPr>
        </p:nvSpPr>
        <p:spPr/>
        <p:txBody>
          <a:bodyPr/>
          <a:lstStyle/>
          <a:p>
            <a:r>
              <a:rPr lang="zh-CN" altLang="en-US" dirty="0"/>
              <a:t>编辑模板</a:t>
            </a:r>
            <a:endParaRPr lang="en-US" altLang="zh-CN" dirty="0"/>
          </a:p>
          <a:p>
            <a:r>
              <a:rPr lang="zh-CN" altLang="en-US" dirty="0"/>
              <a:t>属性面板</a:t>
            </a:r>
            <a:endParaRPr lang="en-US" altLang="zh-CN" dirty="0"/>
          </a:p>
          <a:p>
            <a:endParaRPr lang="en-US" altLang="zh-CN" dirty="0"/>
          </a:p>
          <a:p>
            <a:endParaRPr lang="zh-CN" altLang="en-US" dirty="0"/>
          </a:p>
        </p:txBody>
      </p:sp>
      <p:sp>
        <p:nvSpPr>
          <p:cNvPr id="31746" name="标题 1"/>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3.ArcGIS Pro</a:t>
            </a:r>
            <a:r>
              <a:rPr lang="zh-CN" altLang="en-US" sz="3200" b="1" dirty="0">
                <a:latin typeface="黑体" panose="02010609060101010101" pitchFamily="49" charset="-122"/>
                <a:ea typeface="黑体" panose="02010609060101010101" pitchFamily="49" charset="-122"/>
              </a:rPr>
              <a:t>功能</a:t>
            </a:r>
            <a:r>
              <a:rPr lang="en-US" altLang="zh-CN"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编辑工具</a:t>
            </a:r>
          </a:p>
        </p:txBody>
      </p:sp>
      <p:pic>
        <p:nvPicPr>
          <p:cNvPr id="3174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788" y="5659246"/>
            <a:ext cx="11855052" cy="109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6"/>
          <p:cNvPicPr>
            <a:picLocks noChangeAspect="1"/>
          </p:cNvPicPr>
          <p:nvPr/>
        </p:nvPicPr>
        <p:blipFill>
          <a:blip r:embed="rId3">
            <a:extLst>
              <a:ext uri="{28A0092B-C50C-407E-A947-70E740481C1C}">
                <a14:useLocalDpi xmlns:a14="http://schemas.microsoft.com/office/drawing/2010/main" val="0"/>
              </a:ext>
            </a:extLst>
          </a:blip>
          <a:srcRect b="46761"/>
          <a:stretch>
            <a:fillRect/>
          </a:stretch>
        </p:blipFill>
        <p:spPr bwMode="auto">
          <a:xfrm>
            <a:off x="3142084" y="2564904"/>
            <a:ext cx="4478675" cy="2792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stretch>
            <a:fillRect/>
          </a:stretch>
        </p:blipFill>
        <p:spPr>
          <a:xfrm>
            <a:off x="7940773" y="410711"/>
            <a:ext cx="2237182" cy="524853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31881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43837" y="1335089"/>
            <a:ext cx="1582738"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Content Placeholder 3"/>
          <p:cNvSpPr>
            <a:spLocks noGrp="1"/>
          </p:cNvSpPr>
          <p:nvPr>
            <p:ph idx="11"/>
          </p:nvPr>
        </p:nvSpPr>
        <p:spPr>
          <a:xfrm>
            <a:off x="1125860" y="1772816"/>
            <a:ext cx="9134391" cy="4330825"/>
          </a:xfrm>
        </p:spPr>
        <p:txBody>
          <a:bodyPr>
            <a:normAutofit fontScale="25000" lnSpcReduction="20000"/>
          </a:bodyPr>
          <a:lstStyle/>
          <a:p>
            <a:pPr>
              <a:spcBef>
                <a:spcPts val="600"/>
              </a:spcBef>
              <a:defRPr/>
            </a:pPr>
            <a:r>
              <a:rPr lang="zh-CN" altLang="en-US" sz="9600" dirty="0"/>
              <a:t>工具箱地理处理面板</a:t>
            </a:r>
            <a:endParaRPr lang="en-US" altLang="zh-CN" sz="9600" dirty="0"/>
          </a:p>
          <a:p>
            <a:pPr>
              <a:spcBef>
                <a:spcPts val="600"/>
              </a:spcBef>
              <a:defRPr/>
            </a:pPr>
            <a:r>
              <a:rPr lang="en-US" altLang="zh-CN" sz="9600" dirty="0" err="1"/>
              <a:t>Modelbuilder</a:t>
            </a:r>
            <a:endParaRPr lang="en-US" altLang="zh-CN" sz="9600" dirty="0"/>
          </a:p>
          <a:p>
            <a:pPr>
              <a:spcBef>
                <a:spcPts val="600"/>
              </a:spcBef>
              <a:defRPr/>
            </a:pPr>
            <a:r>
              <a:rPr lang="en-US" altLang="zh-CN" sz="9600" dirty="0"/>
              <a:t>Python </a:t>
            </a:r>
            <a:r>
              <a:rPr lang="zh-CN" altLang="en-US" sz="9600" dirty="0"/>
              <a:t>窗口</a:t>
            </a:r>
            <a:endParaRPr lang="en-US" altLang="zh-CN" sz="9600" dirty="0"/>
          </a:p>
          <a:p>
            <a:pPr>
              <a:spcBef>
                <a:spcPts val="600"/>
              </a:spcBef>
              <a:defRPr/>
            </a:pPr>
            <a:r>
              <a:rPr lang="zh-CN" altLang="en-US" sz="9600" dirty="0"/>
              <a:t>网络分析向导</a:t>
            </a:r>
            <a:endParaRPr lang="en-US" altLang="zh-CN" sz="9600" dirty="0"/>
          </a:p>
          <a:p>
            <a:pPr>
              <a:spcBef>
                <a:spcPts val="600"/>
              </a:spcBef>
              <a:defRPr/>
            </a:pPr>
            <a:r>
              <a:rPr lang="zh-CN" altLang="en-US" sz="9600" dirty="0"/>
              <a:t>地统计分析向导</a:t>
            </a:r>
            <a:endParaRPr lang="en-US" altLang="zh-CN" sz="9600" dirty="0"/>
          </a:p>
          <a:p>
            <a:pPr>
              <a:spcBef>
                <a:spcPts val="600"/>
              </a:spcBef>
              <a:defRPr/>
            </a:pPr>
            <a:r>
              <a:rPr lang="zh-CN" altLang="en-US" sz="9600" dirty="0"/>
              <a:t>影像分析</a:t>
            </a:r>
            <a:endParaRPr lang="en-US" altLang="zh-CN" sz="9600" dirty="0"/>
          </a:p>
          <a:p>
            <a:pPr>
              <a:spcBef>
                <a:spcPts val="600"/>
              </a:spcBef>
              <a:defRPr/>
            </a:pPr>
            <a:r>
              <a:rPr lang="en-US" altLang="zh-CN" sz="9600" dirty="0"/>
              <a:t>Portal</a:t>
            </a:r>
            <a:r>
              <a:rPr lang="zh-CN" altLang="en-US" sz="9600" dirty="0"/>
              <a:t>的标准分析服务、大数据分析服务</a:t>
            </a:r>
            <a:endParaRPr lang="en-US" altLang="zh-CN" sz="9600" dirty="0"/>
          </a:p>
          <a:p>
            <a:pPr>
              <a:spcBef>
                <a:spcPts val="600"/>
              </a:spcBef>
              <a:defRPr/>
            </a:pPr>
            <a:r>
              <a:rPr lang="zh-CN" altLang="en-US" sz="9600" dirty="0"/>
              <a:t>影像大数据分析服务</a:t>
            </a:r>
            <a:endParaRPr lang="en-US" altLang="zh-CN" sz="9600" dirty="0"/>
          </a:p>
          <a:p>
            <a:pPr>
              <a:spcBef>
                <a:spcPts val="600"/>
              </a:spcBef>
              <a:defRPr/>
            </a:pPr>
            <a:endParaRPr lang="en-US" altLang="zh-CN" sz="9600" dirty="0"/>
          </a:p>
          <a:p>
            <a:pPr marL="0" indent="0">
              <a:buNone/>
              <a:defRPr/>
            </a:pPr>
            <a:endParaRPr lang="en-US" altLang="zh-CN" dirty="0"/>
          </a:p>
        </p:txBody>
      </p:sp>
      <p:sp>
        <p:nvSpPr>
          <p:cNvPr id="32771" name="Title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altLang="zh-CN" sz="3200" b="1" dirty="0">
                <a:latin typeface="黑体" panose="02010609060101010101" pitchFamily="49" charset="-122"/>
                <a:ea typeface="黑体" panose="02010609060101010101" pitchFamily="49" charset="-122"/>
              </a:rPr>
              <a:t>ArcGIS Pro</a:t>
            </a:r>
            <a:r>
              <a:rPr lang="zh-CN" altLang="en-US" sz="3200" b="1" dirty="0">
                <a:latin typeface="黑体" panose="02010609060101010101" pitchFamily="49" charset="-122"/>
                <a:ea typeface="黑体" panose="02010609060101010101" pitchFamily="49" charset="-122"/>
              </a:rPr>
              <a:t>功能</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分析总览</a:t>
            </a:r>
            <a:endParaRPr altLang="zh-CN" sz="2800" b="1" dirty="0">
              <a:solidFill>
                <a:schemeClr val="accent1"/>
              </a:solidFill>
              <a:latin typeface="黑体" panose="02010609060101010101" pitchFamily="49" charset="-122"/>
              <a:ea typeface="黑体" panose="02010609060101010101" pitchFamily="49" charset="-122"/>
            </a:endParaRPr>
          </a:p>
        </p:txBody>
      </p:sp>
      <p:grpSp>
        <p:nvGrpSpPr>
          <p:cNvPr id="32773" name="Group 9"/>
          <p:cNvGrpSpPr>
            <a:grpSpLocks/>
          </p:cNvGrpSpPr>
          <p:nvPr/>
        </p:nvGrpSpPr>
        <p:grpSpPr bwMode="auto">
          <a:xfrm>
            <a:off x="6094412" y="1976439"/>
            <a:ext cx="1168400" cy="1481137"/>
            <a:chOff x="6526591" y="768879"/>
            <a:chExt cx="1557004" cy="1975241"/>
          </a:xfrm>
        </p:grpSpPr>
        <p:grpSp>
          <p:nvGrpSpPr>
            <p:cNvPr id="32777" name="Group 33"/>
            <p:cNvGrpSpPr>
              <a:grpSpLocks noChangeAspect="1"/>
            </p:cNvGrpSpPr>
            <p:nvPr/>
          </p:nvGrpSpPr>
          <p:grpSpPr bwMode="auto">
            <a:xfrm>
              <a:off x="6526591" y="768879"/>
              <a:ext cx="573337" cy="574649"/>
              <a:chOff x="2231" y="889"/>
              <a:chExt cx="437" cy="438"/>
            </a:xfrm>
          </p:grpSpPr>
          <p:sp useBgFill="1">
            <p:nvSpPr>
              <p:cNvPr id="27675" name="Freeform 11"/>
              <p:cNvSpPr>
                <a:spLocks/>
              </p:cNvSpPr>
              <p:nvPr/>
            </p:nvSpPr>
            <p:spPr bwMode="auto">
              <a:xfrm>
                <a:off x="2231" y="889"/>
                <a:ext cx="437" cy="436"/>
              </a:xfrm>
              <a:custGeom>
                <a:avLst/>
                <a:gdLst>
                  <a:gd name="T0" fmla="*/ 205 w 2188"/>
                  <a:gd name="T1" fmla="*/ 0 h 2190"/>
                  <a:gd name="T2" fmla="*/ 218 w 2188"/>
                  <a:gd name="T3" fmla="*/ 0 h 2190"/>
                  <a:gd name="T4" fmla="*/ 232 w 2188"/>
                  <a:gd name="T5" fmla="*/ 0 h 2190"/>
                  <a:gd name="T6" fmla="*/ 238 w 2188"/>
                  <a:gd name="T7" fmla="*/ 1 h 2190"/>
                  <a:gd name="T8" fmla="*/ 252 w 2188"/>
                  <a:gd name="T9" fmla="*/ 5 h 2190"/>
                  <a:gd name="T10" fmla="*/ 260 w 2188"/>
                  <a:gd name="T11" fmla="*/ 16 h 2190"/>
                  <a:gd name="T12" fmla="*/ 335 w 2188"/>
                  <a:gd name="T13" fmla="*/ 48 h 2190"/>
                  <a:gd name="T14" fmla="*/ 350 w 2188"/>
                  <a:gd name="T15" fmla="*/ 47 h 2190"/>
                  <a:gd name="T16" fmla="*/ 362 w 2188"/>
                  <a:gd name="T17" fmla="*/ 53 h 2190"/>
                  <a:gd name="T18" fmla="*/ 392 w 2188"/>
                  <a:gd name="T19" fmla="*/ 87 h 2190"/>
                  <a:gd name="T20" fmla="*/ 393 w 2188"/>
                  <a:gd name="T21" fmla="*/ 100 h 2190"/>
                  <a:gd name="T22" fmla="*/ 370 w 2188"/>
                  <a:gd name="T23" fmla="*/ 162 h 2190"/>
                  <a:gd name="T24" fmla="*/ 430 w 2188"/>
                  <a:gd name="T25" fmla="*/ 186 h 2190"/>
                  <a:gd name="T26" fmla="*/ 437 w 2188"/>
                  <a:gd name="T27" fmla="*/ 198 h 2190"/>
                  <a:gd name="T28" fmla="*/ 436 w 2188"/>
                  <a:gd name="T29" fmla="*/ 244 h 2190"/>
                  <a:gd name="T30" fmla="*/ 429 w 2188"/>
                  <a:gd name="T31" fmla="*/ 256 h 2190"/>
                  <a:gd name="T32" fmla="*/ 369 w 2188"/>
                  <a:gd name="T33" fmla="*/ 279 h 2190"/>
                  <a:gd name="T34" fmla="*/ 391 w 2188"/>
                  <a:gd name="T35" fmla="*/ 341 h 2190"/>
                  <a:gd name="T36" fmla="*/ 390 w 2188"/>
                  <a:gd name="T37" fmla="*/ 355 h 2190"/>
                  <a:gd name="T38" fmla="*/ 359 w 2188"/>
                  <a:gd name="T39" fmla="*/ 388 h 2190"/>
                  <a:gd name="T40" fmla="*/ 347 w 2188"/>
                  <a:gd name="T41" fmla="*/ 394 h 2190"/>
                  <a:gd name="T42" fmla="*/ 333 w 2188"/>
                  <a:gd name="T43" fmla="*/ 392 h 2190"/>
                  <a:gd name="T44" fmla="*/ 256 w 2188"/>
                  <a:gd name="T45" fmla="*/ 423 h 2190"/>
                  <a:gd name="T46" fmla="*/ 248 w 2188"/>
                  <a:gd name="T47" fmla="*/ 434 h 2190"/>
                  <a:gd name="T48" fmla="*/ 235 w 2188"/>
                  <a:gd name="T49" fmla="*/ 438 h 2190"/>
                  <a:gd name="T50" fmla="*/ 228 w 2188"/>
                  <a:gd name="T51" fmla="*/ 438 h 2190"/>
                  <a:gd name="T52" fmla="*/ 214 w 2188"/>
                  <a:gd name="T53" fmla="*/ 438 h 2190"/>
                  <a:gd name="T54" fmla="*/ 202 w 2188"/>
                  <a:gd name="T55" fmla="*/ 438 h 2190"/>
                  <a:gd name="T56" fmla="*/ 194 w 2188"/>
                  <a:gd name="T57" fmla="*/ 437 h 2190"/>
                  <a:gd name="T58" fmla="*/ 182 w 2188"/>
                  <a:gd name="T59" fmla="*/ 430 h 2190"/>
                  <a:gd name="T60" fmla="*/ 159 w 2188"/>
                  <a:gd name="T61" fmla="*/ 370 h 2190"/>
                  <a:gd name="T62" fmla="*/ 97 w 2188"/>
                  <a:gd name="T63" fmla="*/ 392 h 2190"/>
                  <a:gd name="T64" fmla="*/ 83 w 2188"/>
                  <a:gd name="T65" fmla="*/ 390 h 2190"/>
                  <a:gd name="T66" fmla="*/ 50 w 2188"/>
                  <a:gd name="T67" fmla="*/ 360 h 2190"/>
                  <a:gd name="T68" fmla="*/ 44 w 2188"/>
                  <a:gd name="T69" fmla="*/ 347 h 2190"/>
                  <a:gd name="T70" fmla="*/ 46 w 2188"/>
                  <a:gd name="T71" fmla="*/ 333 h 2190"/>
                  <a:gd name="T72" fmla="*/ 15 w 2188"/>
                  <a:gd name="T73" fmla="*/ 257 h 2190"/>
                  <a:gd name="T74" fmla="*/ 4 w 2188"/>
                  <a:gd name="T75" fmla="*/ 249 h 2190"/>
                  <a:gd name="T76" fmla="*/ 0 w 2188"/>
                  <a:gd name="T77" fmla="*/ 235 h 2190"/>
                  <a:gd name="T78" fmla="*/ 2 w 2188"/>
                  <a:gd name="T79" fmla="*/ 190 h 2190"/>
                  <a:gd name="T80" fmla="*/ 11 w 2188"/>
                  <a:gd name="T81" fmla="*/ 180 h 2190"/>
                  <a:gd name="T82" fmla="*/ 71 w 2188"/>
                  <a:gd name="T83" fmla="*/ 152 h 2190"/>
                  <a:gd name="T84" fmla="*/ 46 w 2188"/>
                  <a:gd name="T85" fmla="*/ 93 h 2190"/>
                  <a:gd name="T86" fmla="*/ 50 w 2188"/>
                  <a:gd name="T87" fmla="*/ 79 h 2190"/>
                  <a:gd name="T88" fmla="*/ 82 w 2188"/>
                  <a:gd name="T89" fmla="*/ 47 h 2190"/>
                  <a:gd name="T90" fmla="*/ 94 w 2188"/>
                  <a:gd name="T91" fmla="*/ 44 h 2190"/>
                  <a:gd name="T92" fmla="*/ 154 w 2188"/>
                  <a:gd name="T93" fmla="*/ 70 h 2190"/>
                  <a:gd name="T94" fmla="*/ 183 w 2188"/>
                  <a:gd name="T95" fmla="*/ 11 h 2190"/>
                  <a:gd name="T96" fmla="*/ 193 w 2188"/>
                  <a:gd name="T97" fmla="*/ 2 h 21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76" name="Freeform 12"/>
              <p:cNvSpPr>
                <a:spLocks noEditPoints="1"/>
              </p:cNvSpPr>
              <p:nvPr/>
            </p:nvSpPr>
            <p:spPr bwMode="auto">
              <a:xfrm>
                <a:off x="2254" y="913"/>
                <a:ext cx="392" cy="391"/>
              </a:xfrm>
              <a:custGeom>
                <a:avLst/>
                <a:gdLst>
                  <a:gd name="T0" fmla="*/ 183 w 1957"/>
                  <a:gd name="T1" fmla="*/ 87 h 1957"/>
                  <a:gd name="T2" fmla="*/ 159 w 1957"/>
                  <a:gd name="T3" fmla="*/ 93 h 1957"/>
                  <a:gd name="T4" fmla="*/ 137 w 1957"/>
                  <a:gd name="T5" fmla="*/ 103 h 1957"/>
                  <a:gd name="T6" fmla="*/ 118 w 1957"/>
                  <a:gd name="T7" fmla="*/ 118 h 1957"/>
                  <a:gd name="T8" fmla="*/ 103 w 1957"/>
                  <a:gd name="T9" fmla="*/ 137 h 1957"/>
                  <a:gd name="T10" fmla="*/ 93 w 1957"/>
                  <a:gd name="T11" fmla="*/ 159 h 1957"/>
                  <a:gd name="T12" fmla="*/ 87 w 1957"/>
                  <a:gd name="T13" fmla="*/ 183 h 1957"/>
                  <a:gd name="T14" fmla="*/ 87 w 1957"/>
                  <a:gd name="T15" fmla="*/ 208 h 1957"/>
                  <a:gd name="T16" fmla="*/ 93 w 1957"/>
                  <a:gd name="T17" fmla="*/ 232 h 1957"/>
                  <a:gd name="T18" fmla="*/ 103 w 1957"/>
                  <a:gd name="T19" fmla="*/ 254 h 1957"/>
                  <a:gd name="T20" fmla="*/ 118 w 1957"/>
                  <a:gd name="T21" fmla="*/ 273 h 1957"/>
                  <a:gd name="T22" fmla="*/ 137 w 1957"/>
                  <a:gd name="T23" fmla="*/ 288 h 1957"/>
                  <a:gd name="T24" fmla="*/ 159 w 1957"/>
                  <a:gd name="T25" fmla="*/ 298 h 1957"/>
                  <a:gd name="T26" fmla="*/ 183 w 1957"/>
                  <a:gd name="T27" fmla="*/ 304 h 1957"/>
                  <a:gd name="T28" fmla="*/ 208 w 1957"/>
                  <a:gd name="T29" fmla="*/ 304 h 1957"/>
                  <a:gd name="T30" fmla="*/ 232 w 1957"/>
                  <a:gd name="T31" fmla="*/ 298 h 1957"/>
                  <a:gd name="T32" fmla="*/ 254 w 1957"/>
                  <a:gd name="T33" fmla="*/ 288 h 1957"/>
                  <a:gd name="T34" fmla="*/ 273 w 1957"/>
                  <a:gd name="T35" fmla="*/ 273 h 1957"/>
                  <a:gd name="T36" fmla="*/ 288 w 1957"/>
                  <a:gd name="T37" fmla="*/ 254 h 1957"/>
                  <a:gd name="T38" fmla="*/ 298 w 1957"/>
                  <a:gd name="T39" fmla="*/ 232 h 1957"/>
                  <a:gd name="T40" fmla="*/ 304 w 1957"/>
                  <a:gd name="T41" fmla="*/ 208 h 1957"/>
                  <a:gd name="T42" fmla="*/ 304 w 1957"/>
                  <a:gd name="T43" fmla="*/ 183 h 1957"/>
                  <a:gd name="T44" fmla="*/ 298 w 1957"/>
                  <a:gd name="T45" fmla="*/ 159 h 1957"/>
                  <a:gd name="T46" fmla="*/ 288 w 1957"/>
                  <a:gd name="T47" fmla="*/ 137 h 1957"/>
                  <a:gd name="T48" fmla="*/ 273 w 1957"/>
                  <a:gd name="T49" fmla="*/ 118 h 1957"/>
                  <a:gd name="T50" fmla="*/ 254 w 1957"/>
                  <a:gd name="T51" fmla="*/ 103 h 1957"/>
                  <a:gd name="T52" fmla="*/ 232 w 1957"/>
                  <a:gd name="T53" fmla="*/ 93 h 1957"/>
                  <a:gd name="T54" fmla="*/ 208 w 1957"/>
                  <a:gd name="T55" fmla="*/ 87 h 1957"/>
                  <a:gd name="T56" fmla="*/ 179 w 1957"/>
                  <a:gd name="T57" fmla="*/ 0 h 1957"/>
                  <a:gd name="T58" fmla="*/ 237 w 1957"/>
                  <a:gd name="T59" fmla="*/ 62 h 1957"/>
                  <a:gd name="T60" fmla="*/ 322 w 1957"/>
                  <a:gd name="T61" fmla="*/ 46 h 1957"/>
                  <a:gd name="T62" fmla="*/ 319 w 1957"/>
                  <a:gd name="T63" fmla="*/ 130 h 1957"/>
                  <a:gd name="T64" fmla="*/ 391 w 1957"/>
                  <a:gd name="T65" fmla="*/ 179 h 1957"/>
                  <a:gd name="T66" fmla="*/ 329 w 1957"/>
                  <a:gd name="T67" fmla="*/ 237 h 1957"/>
                  <a:gd name="T68" fmla="*/ 345 w 1957"/>
                  <a:gd name="T69" fmla="*/ 322 h 1957"/>
                  <a:gd name="T70" fmla="*/ 261 w 1957"/>
                  <a:gd name="T71" fmla="*/ 319 h 1957"/>
                  <a:gd name="T72" fmla="*/ 212 w 1957"/>
                  <a:gd name="T73" fmla="*/ 391 h 1957"/>
                  <a:gd name="T74" fmla="*/ 154 w 1957"/>
                  <a:gd name="T75" fmla="*/ 329 h 1957"/>
                  <a:gd name="T76" fmla="*/ 69 w 1957"/>
                  <a:gd name="T77" fmla="*/ 345 h 1957"/>
                  <a:gd name="T78" fmla="*/ 72 w 1957"/>
                  <a:gd name="T79" fmla="*/ 261 h 1957"/>
                  <a:gd name="T80" fmla="*/ 0 w 1957"/>
                  <a:gd name="T81" fmla="*/ 212 h 1957"/>
                  <a:gd name="T82" fmla="*/ 62 w 1957"/>
                  <a:gd name="T83" fmla="*/ 154 h 1957"/>
                  <a:gd name="T84" fmla="*/ 46 w 1957"/>
                  <a:gd name="T85" fmla="*/ 69 h 1957"/>
                  <a:gd name="T86" fmla="*/ 130 w 1957"/>
                  <a:gd name="T87" fmla="*/ 72 h 1957"/>
                  <a:gd name="T88" fmla="*/ 179 w 1957"/>
                  <a:gd name="T89" fmla="*/ 0 h 19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77" name="Freeform 13"/>
              <p:cNvSpPr>
                <a:spLocks noEditPoints="1"/>
              </p:cNvSpPr>
              <p:nvPr/>
            </p:nvSpPr>
            <p:spPr bwMode="auto">
              <a:xfrm>
                <a:off x="2363" y="1021"/>
                <a:ext cx="173" cy="173"/>
              </a:xfrm>
              <a:custGeom>
                <a:avLst/>
                <a:gdLst>
                  <a:gd name="T0" fmla="*/ 77 w 859"/>
                  <a:gd name="T1" fmla="*/ 32 h 860"/>
                  <a:gd name="T2" fmla="*/ 61 w 859"/>
                  <a:gd name="T3" fmla="*/ 38 h 860"/>
                  <a:gd name="T4" fmla="*/ 47 w 859"/>
                  <a:gd name="T5" fmla="*/ 47 h 860"/>
                  <a:gd name="T6" fmla="*/ 37 w 859"/>
                  <a:gd name="T7" fmla="*/ 61 h 860"/>
                  <a:gd name="T8" fmla="*/ 32 w 859"/>
                  <a:gd name="T9" fmla="*/ 77 h 860"/>
                  <a:gd name="T10" fmla="*/ 32 w 859"/>
                  <a:gd name="T11" fmla="*/ 95 h 860"/>
                  <a:gd name="T12" fmla="*/ 37 w 859"/>
                  <a:gd name="T13" fmla="*/ 111 h 860"/>
                  <a:gd name="T14" fmla="*/ 47 w 859"/>
                  <a:gd name="T15" fmla="*/ 125 h 860"/>
                  <a:gd name="T16" fmla="*/ 61 w 859"/>
                  <a:gd name="T17" fmla="*/ 135 h 860"/>
                  <a:gd name="T18" fmla="*/ 77 w 859"/>
                  <a:gd name="T19" fmla="*/ 140 h 860"/>
                  <a:gd name="T20" fmla="*/ 94 w 859"/>
                  <a:gd name="T21" fmla="*/ 140 h 860"/>
                  <a:gd name="T22" fmla="*/ 110 w 859"/>
                  <a:gd name="T23" fmla="*/ 135 h 860"/>
                  <a:gd name="T24" fmla="*/ 124 w 859"/>
                  <a:gd name="T25" fmla="*/ 125 h 860"/>
                  <a:gd name="T26" fmla="*/ 134 w 859"/>
                  <a:gd name="T27" fmla="*/ 111 h 860"/>
                  <a:gd name="T28" fmla="*/ 139 w 859"/>
                  <a:gd name="T29" fmla="*/ 95 h 860"/>
                  <a:gd name="T30" fmla="*/ 139 w 859"/>
                  <a:gd name="T31" fmla="*/ 77 h 860"/>
                  <a:gd name="T32" fmla="*/ 134 w 859"/>
                  <a:gd name="T33" fmla="*/ 61 h 860"/>
                  <a:gd name="T34" fmla="*/ 124 w 859"/>
                  <a:gd name="T35" fmla="*/ 47 h 860"/>
                  <a:gd name="T36" fmla="*/ 110 w 859"/>
                  <a:gd name="T37" fmla="*/ 38 h 860"/>
                  <a:gd name="T38" fmla="*/ 94 w 859"/>
                  <a:gd name="T39" fmla="*/ 32 h 860"/>
                  <a:gd name="T40" fmla="*/ 86 w 859"/>
                  <a:gd name="T41" fmla="*/ 0 h 860"/>
                  <a:gd name="T42" fmla="*/ 107 w 859"/>
                  <a:gd name="T43" fmla="*/ 3 h 860"/>
                  <a:gd name="T44" fmla="*/ 126 w 859"/>
                  <a:gd name="T45" fmla="*/ 10 h 860"/>
                  <a:gd name="T46" fmla="*/ 142 w 859"/>
                  <a:gd name="T47" fmla="*/ 22 h 860"/>
                  <a:gd name="T48" fmla="*/ 156 w 859"/>
                  <a:gd name="T49" fmla="*/ 37 h 860"/>
                  <a:gd name="T50" fmla="*/ 165 w 859"/>
                  <a:gd name="T51" fmla="*/ 55 h 860"/>
                  <a:gd name="T52" fmla="*/ 170 w 859"/>
                  <a:gd name="T53" fmla="*/ 75 h 860"/>
                  <a:gd name="T54" fmla="*/ 170 w 859"/>
                  <a:gd name="T55" fmla="*/ 97 h 860"/>
                  <a:gd name="T56" fmla="*/ 165 w 859"/>
                  <a:gd name="T57" fmla="*/ 117 h 860"/>
                  <a:gd name="T58" fmla="*/ 156 w 859"/>
                  <a:gd name="T59" fmla="*/ 135 h 860"/>
                  <a:gd name="T60" fmla="*/ 142 w 859"/>
                  <a:gd name="T61" fmla="*/ 150 h 860"/>
                  <a:gd name="T62" fmla="*/ 126 w 859"/>
                  <a:gd name="T63" fmla="*/ 162 h 860"/>
                  <a:gd name="T64" fmla="*/ 107 w 859"/>
                  <a:gd name="T65" fmla="*/ 169 h 860"/>
                  <a:gd name="T66" fmla="*/ 86 w 859"/>
                  <a:gd name="T67" fmla="*/ 172 h 860"/>
                  <a:gd name="T68" fmla="*/ 64 w 859"/>
                  <a:gd name="T69" fmla="*/ 169 h 860"/>
                  <a:gd name="T70" fmla="*/ 45 w 859"/>
                  <a:gd name="T71" fmla="*/ 162 h 860"/>
                  <a:gd name="T72" fmla="*/ 29 w 859"/>
                  <a:gd name="T73" fmla="*/ 150 h 860"/>
                  <a:gd name="T74" fmla="*/ 15 w 859"/>
                  <a:gd name="T75" fmla="*/ 135 h 860"/>
                  <a:gd name="T76" fmla="*/ 6 w 859"/>
                  <a:gd name="T77" fmla="*/ 117 h 860"/>
                  <a:gd name="T78" fmla="*/ 1 w 859"/>
                  <a:gd name="T79" fmla="*/ 97 h 860"/>
                  <a:gd name="T80" fmla="*/ 1 w 859"/>
                  <a:gd name="T81" fmla="*/ 75 h 860"/>
                  <a:gd name="T82" fmla="*/ 6 w 859"/>
                  <a:gd name="T83" fmla="*/ 55 h 860"/>
                  <a:gd name="T84" fmla="*/ 15 w 859"/>
                  <a:gd name="T85" fmla="*/ 37 h 860"/>
                  <a:gd name="T86" fmla="*/ 29 w 859"/>
                  <a:gd name="T87" fmla="*/ 22 h 860"/>
                  <a:gd name="T88" fmla="*/ 45 w 859"/>
                  <a:gd name="T89" fmla="*/ 10 h 860"/>
                  <a:gd name="T90" fmla="*/ 64 w 859"/>
                  <a:gd name="T91" fmla="*/ 3 h 860"/>
                  <a:gd name="T92" fmla="*/ 86 w 859"/>
                  <a:gd name="T93" fmla="*/ 0 h 8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FABE3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grpSp>
        <p:grpSp>
          <p:nvGrpSpPr>
            <p:cNvPr id="32778" name="Group 33"/>
            <p:cNvGrpSpPr>
              <a:grpSpLocks noChangeAspect="1"/>
            </p:cNvGrpSpPr>
            <p:nvPr/>
          </p:nvGrpSpPr>
          <p:grpSpPr bwMode="auto">
            <a:xfrm>
              <a:off x="6943722" y="1030169"/>
              <a:ext cx="573337" cy="574649"/>
              <a:chOff x="2231" y="889"/>
              <a:chExt cx="437" cy="438"/>
            </a:xfrm>
          </p:grpSpPr>
          <p:sp useBgFill="1">
            <p:nvSpPr>
              <p:cNvPr id="27672" name="Freeform 15"/>
              <p:cNvSpPr>
                <a:spLocks/>
              </p:cNvSpPr>
              <p:nvPr/>
            </p:nvSpPr>
            <p:spPr bwMode="auto">
              <a:xfrm>
                <a:off x="2231" y="887"/>
                <a:ext cx="437" cy="442"/>
              </a:xfrm>
              <a:custGeom>
                <a:avLst/>
                <a:gdLst>
                  <a:gd name="T0" fmla="*/ 205 w 2188"/>
                  <a:gd name="T1" fmla="*/ 0 h 2190"/>
                  <a:gd name="T2" fmla="*/ 218 w 2188"/>
                  <a:gd name="T3" fmla="*/ 0 h 2190"/>
                  <a:gd name="T4" fmla="*/ 232 w 2188"/>
                  <a:gd name="T5" fmla="*/ 0 h 2190"/>
                  <a:gd name="T6" fmla="*/ 238 w 2188"/>
                  <a:gd name="T7" fmla="*/ 1 h 2190"/>
                  <a:gd name="T8" fmla="*/ 252 w 2188"/>
                  <a:gd name="T9" fmla="*/ 5 h 2190"/>
                  <a:gd name="T10" fmla="*/ 260 w 2188"/>
                  <a:gd name="T11" fmla="*/ 16 h 2190"/>
                  <a:gd name="T12" fmla="*/ 335 w 2188"/>
                  <a:gd name="T13" fmla="*/ 48 h 2190"/>
                  <a:gd name="T14" fmla="*/ 350 w 2188"/>
                  <a:gd name="T15" fmla="*/ 47 h 2190"/>
                  <a:gd name="T16" fmla="*/ 362 w 2188"/>
                  <a:gd name="T17" fmla="*/ 53 h 2190"/>
                  <a:gd name="T18" fmla="*/ 392 w 2188"/>
                  <a:gd name="T19" fmla="*/ 87 h 2190"/>
                  <a:gd name="T20" fmla="*/ 393 w 2188"/>
                  <a:gd name="T21" fmla="*/ 100 h 2190"/>
                  <a:gd name="T22" fmla="*/ 370 w 2188"/>
                  <a:gd name="T23" fmla="*/ 162 h 2190"/>
                  <a:gd name="T24" fmla="*/ 430 w 2188"/>
                  <a:gd name="T25" fmla="*/ 186 h 2190"/>
                  <a:gd name="T26" fmla="*/ 437 w 2188"/>
                  <a:gd name="T27" fmla="*/ 198 h 2190"/>
                  <a:gd name="T28" fmla="*/ 436 w 2188"/>
                  <a:gd name="T29" fmla="*/ 244 h 2190"/>
                  <a:gd name="T30" fmla="*/ 429 w 2188"/>
                  <a:gd name="T31" fmla="*/ 256 h 2190"/>
                  <a:gd name="T32" fmla="*/ 369 w 2188"/>
                  <a:gd name="T33" fmla="*/ 279 h 2190"/>
                  <a:gd name="T34" fmla="*/ 391 w 2188"/>
                  <a:gd name="T35" fmla="*/ 341 h 2190"/>
                  <a:gd name="T36" fmla="*/ 390 w 2188"/>
                  <a:gd name="T37" fmla="*/ 355 h 2190"/>
                  <a:gd name="T38" fmla="*/ 359 w 2188"/>
                  <a:gd name="T39" fmla="*/ 388 h 2190"/>
                  <a:gd name="T40" fmla="*/ 347 w 2188"/>
                  <a:gd name="T41" fmla="*/ 394 h 2190"/>
                  <a:gd name="T42" fmla="*/ 333 w 2188"/>
                  <a:gd name="T43" fmla="*/ 392 h 2190"/>
                  <a:gd name="T44" fmla="*/ 256 w 2188"/>
                  <a:gd name="T45" fmla="*/ 423 h 2190"/>
                  <a:gd name="T46" fmla="*/ 248 w 2188"/>
                  <a:gd name="T47" fmla="*/ 434 h 2190"/>
                  <a:gd name="T48" fmla="*/ 235 w 2188"/>
                  <a:gd name="T49" fmla="*/ 438 h 2190"/>
                  <a:gd name="T50" fmla="*/ 228 w 2188"/>
                  <a:gd name="T51" fmla="*/ 438 h 2190"/>
                  <a:gd name="T52" fmla="*/ 214 w 2188"/>
                  <a:gd name="T53" fmla="*/ 438 h 2190"/>
                  <a:gd name="T54" fmla="*/ 202 w 2188"/>
                  <a:gd name="T55" fmla="*/ 438 h 2190"/>
                  <a:gd name="T56" fmla="*/ 194 w 2188"/>
                  <a:gd name="T57" fmla="*/ 437 h 2190"/>
                  <a:gd name="T58" fmla="*/ 182 w 2188"/>
                  <a:gd name="T59" fmla="*/ 430 h 2190"/>
                  <a:gd name="T60" fmla="*/ 159 w 2188"/>
                  <a:gd name="T61" fmla="*/ 370 h 2190"/>
                  <a:gd name="T62" fmla="*/ 97 w 2188"/>
                  <a:gd name="T63" fmla="*/ 392 h 2190"/>
                  <a:gd name="T64" fmla="*/ 83 w 2188"/>
                  <a:gd name="T65" fmla="*/ 390 h 2190"/>
                  <a:gd name="T66" fmla="*/ 50 w 2188"/>
                  <a:gd name="T67" fmla="*/ 360 h 2190"/>
                  <a:gd name="T68" fmla="*/ 44 w 2188"/>
                  <a:gd name="T69" fmla="*/ 347 h 2190"/>
                  <a:gd name="T70" fmla="*/ 46 w 2188"/>
                  <a:gd name="T71" fmla="*/ 333 h 2190"/>
                  <a:gd name="T72" fmla="*/ 15 w 2188"/>
                  <a:gd name="T73" fmla="*/ 257 h 2190"/>
                  <a:gd name="T74" fmla="*/ 4 w 2188"/>
                  <a:gd name="T75" fmla="*/ 249 h 2190"/>
                  <a:gd name="T76" fmla="*/ 0 w 2188"/>
                  <a:gd name="T77" fmla="*/ 235 h 2190"/>
                  <a:gd name="T78" fmla="*/ 2 w 2188"/>
                  <a:gd name="T79" fmla="*/ 190 h 2190"/>
                  <a:gd name="T80" fmla="*/ 11 w 2188"/>
                  <a:gd name="T81" fmla="*/ 180 h 2190"/>
                  <a:gd name="T82" fmla="*/ 71 w 2188"/>
                  <a:gd name="T83" fmla="*/ 152 h 2190"/>
                  <a:gd name="T84" fmla="*/ 46 w 2188"/>
                  <a:gd name="T85" fmla="*/ 93 h 2190"/>
                  <a:gd name="T86" fmla="*/ 50 w 2188"/>
                  <a:gd name="T87" fmla="*/ 79 h 2190"/>
                  <a:gd name="T88" fmla="*/ 82 w 2188"/>
                  <a:gd name="T89" fmla="*/ 47 h 2190"/>
                  <a:gd name="T90" fmla="*/ 94 w 2188"/>
                  <a:gd name="T91" fmla="*/ 44 h 2190"/>
                  <a:gd name="T92" fmla="*/ 154 w 2188"/>
                  <a:gd name="T93" fmla="*/ 70 h 2190"/>
                  <a:gd name="T94" fmla="*/ 183 w 2188"/>
                  <a:gd name="T95" fmla="*/ 11 h 2190"/>
                  <a:gd name="T96" fmla="*/ 193 w 2188"/>
                  <a:gd name="T97" fmla="*/ 2 h 21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73" name="Freeform 16"/>
              <p:cNvSpPr>
                <a:spLocks noEditPoints="1"/>
              </p:cNvSpPr>
              <p:nvPr/>
            </p:nvSpPr>
            <p:spPr bwMode="auto">
              <a:xfrm>
                <a:off x="2253" y="913"/>
                <a:ext cx="392" cy="392"/>
              </a:xfrm>
              <a:custGeom>
                <a:avLst/>
                <a:gdLst>
                  <a:gd name="T0" fmla="*/ 183 w 1957"/>
                  <a:gd name="T1" fmla="*/ 87 h 1957"/>
                  <a:gd name="T2" fmla="*/ 159 w 1957"/>
                  <a:gd name="T3" fmla="*/ 93 h 1957"/>
                  <a:gd name="T4" fmla="*/ 137 w 1957"/>
                  <a:gd name="T5" fmla="*/ 103 h 1957"/>
                  <a:gd name="T6" fmla="*/ 118 w 1957"/>
                  <a:gd name="T7" fmla="*/ 118 h 1957"/>
                  <a:gd name="T8" fmla="*/ 103 w 1957"/>
                  <a:gd name="T9" fmla="*/ 137 h 1957"/>
                  <a:gd name="T10" fmla="*/ 93 w 1957"/>
                  <a:gd name="T11" fmla="*/ 159 h 1957"/>
                  <a:gd name="T12" fmla="*/ 87 w 1957"/>
                  <a:gd name="T13" fmla="*/ 183 h 1957"/>
                  <a:gd name="T14" fmla="*/ 87 w 1957"/>
                  <a:gd name="T15" fmla="*/ 208 h 1957"/>
                  <a:gd name="T16" fmla="*/ 93 w 1957"/>
                  <a:gd name="T17" fmla="*/ 232 h 1957"/>
                  <a:gd name="T18" fmla="*/ 103 w 1957"/>
                  <a:gd name="T19" fmla="*/ 254 h 1957"/>
                  <a:gd name="T20" fmla="*/ 118 w 1957"/>
                  <a:gd name="T21" fmla="*/ 273 h 1957"/>
                  <a:gd name="T22" fmla="*/ 137 w 1957"/>
                  <a:gd name="T23" fmla="*/ 288 h 1957"/>
                  <a:gd name="T24" fmla="*/ 159 w 1957"/>
                  <a:gd name="T25" fmla="*/ 298 h 1957"/>
                  <a:gd name="T26" fmla="*/ 183 w 1957"/>
                  <a:gd name="T27" fmla="*/ 304 h 1957"/>
                  <a:gd name="T28" fmla="*/ 208 w 1957"/>
                  <a:gd name="T29" fmla="*/ 304 h 1957"/>
                  <a:gd name="T30" fmla="*/ 232 w 1957"/>
                  <a:gd name="T31" fmla="*/ 298 h 1957"/>
                  <a:gd name="T32" fmla="*/ 254 w 1957"/>
                  <a:gd name="T33" fmla="*/ 288 h 1957"/>
                  <a:gd name="T34" fmla="*/ 273 w 1957"/>
                  <a:gd name="T35" fmla="*/ 273 h 1957"/>
                  <a:gd name="T36" fmla="*/ 288 w 1957"/>
                  <a:gd name="T37" fmla="*/ 254 h 1957"/>
                  <a:gd name="T38" fmla="*/ 298 w 1957"/>
                  <a:gd name="T39" fmla="*/ 232 h 1957"/>
                  <a:gd name="T40" fmla="*/ 304 w 1957"/>
                  <a:gd name="T41" fmla="*/ 208 h 1957"/>
                  <a:gd name="T42" fmla="*/ 304 w 1957"/>
                  <a:gd name="T43" fmla="*/ 183 h 1957"/>
                  <a:gd name="T44" fmla="*/ 298 w 1957"/>
                  <a:gd name="T45" fmla="*/ 159 h 1957"/>
                  <a:gd name="T46" fmla="*/ 288 w 1957"/>
                  <a:gd name="T47" fmla="*/ 137 h 1957"/>
                  <a:gd name="T48" fmla="*/ 273 w 1957"/>
                  <a:gd name="T49" fmla="*/ 118 h 1957"/>
                  <a:gd name="T50" fmla="*/ 254 w 1957"/>
                  <a:gd name="T51" fmla="*/ 103 h 1957"/>
                  <a:gd name="T52" fmla="*/ 232 w 1957"/>
                  <a:gd name="T53" fmla="*/ 93 h 1957"/>
                  <a:gd name="T54" fmla="*/ 208 w 1957"/>
                  <a:gd name="T55" fmla="*/ 87 h 1957"/>
                  <a:gd name="T56" fmla="*/ 179 w 1957"/>
                  <a:gd name="T57" fmla="*/ 0 h 1957"/>
                  <a:gd name="T58" fmla="*/ 237 w 1957"/>
                  <a:gd name="T59" fmla="*/ 62 h 1957"/>
                  <a:gd name="T60" fmla="*/ 322 w 1957"/>
                  <a:gd name="T61" fmla="*/ 46 h 1957"/>
                  <a:gd name="T62" fmla="*/ 319 w 1957"/>
                  <a:gd name="T63" fmla="*/ 130 h 1957"/>
                  <a:gd name="T64" fmla="*/ 391 w 1957"/>
                  <a:gd name="T65" fmla="*/ 179 h 1957"/>
                  <a:gd name="T66" fmla="*/ 329 w 1957"/>
                  <a:gd name="T67" fmla="*/ 237 h 1957"/>
                  <a:gd name="T68" fmla="*/ 345 w 1957"/>
                  <a:gd name="T69" fmla="*/ 322 h 1957"/>
                  <a:gd name="T70" fmla="*/ 261 w 1957"/>
                  <a:gd name="T71" fmla="*/ 319 h 1957"/>
                  <a:gd name="T72" fmla="*/ 212 w 1957"/>
                  <a:gd name="T73" fmla="*/ 391 h 1957"/>
                  <a:gd name="T74" fmla="*/ 154 w 1957"/>
                  <a:gd name="T75" fmla="*/ 329 h 1957"/>
                  <a:gd name="T76" fmla="*/ 69 w 1957"/>
                  <a:gd name="T77" fmla="*/ 345 h 1957"/>
                  <a:gd name="T78" fmla="*/ 72 w 1957"/>
                  <a:gd name="T79" fmla="*/ 261 h 1957"/>
                  <a:gd name="T80" fmla="*/ 0 w 1957"/>
                  <a:gd name="T81" fmla="*/ 212 h 1957"/>
                  <a:gd name="T82" fmla="*/ 62 w 1957"/>
                  <a:gd name="T83" fmla="*/ 154 h 1957"/>
                  <a:gd name="T84" fmla="*/ 46 w 1957"/>
                  <a:gd name="T85" fmla="*/ 69 h 1957"/>
                  <a:gd name="T86" fmla="*/ 130 w 1957"/>
                  <a:gd name="T87" fmla="*/ 72 h 1957"/>
                  <a:gd name="T88" fmla="*/ 179 w 1957"/>
                  <a:gd name="T89" fmla="*/ 0 h 19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74" name="Freeform 17"/>
              <p:cNvSpPr>
                <a:spLocks noEditPoints="1"/>
              </p:cNvSpPr>
              <p:nvPr/>
            </p:nvSpPr>
            <p:spPr bwMode="auto">
              <a:xfrm>
                <a:off x="2363" y="1022"/>
                <a:ext cx="173" cy="171"/>
              </a:xfrm>
              <a:custGeom>
                <a:avLst/>
                <a:gdLst>
                  <a:gd name="T0" fmla="*/ 77 w 859"/>
                  <a:gd name="T1" fmla="*/ 32 h 860"/>
                  <a:gd name="T2" fmla="*/ 61 w 859"/>
                  <a:gd name="T3" fmla="*/ 38 h 860"/>
                  <a:gd name="T4" fmla="*/ 47 w 859"/>
                  <a:gd name="T5" fmla="*/ 47 h 860"/>
                  <a:gd name="T6" fmla="*/ 37 w 859"/>
                  <a:gd name="T7" fmla="*/ 61 h 860"/>
                  <a:gd name="T8" fmla="*/ 32 w 859"/>
                  <a:gd name="T9" fmla="*/ 77 h 860"/>
                  <a:gd name="T10" fmla="*/ 32 w 859"/>
                  <a:gd name="T11" fmla="*/ 95 h 860"/>
                  <a:gd name="T12" fmla="*/ 37 w 859"/>
                  <a:gd name="T13" fmla="*/ 111 h 860"/>
                  <a:gd name="T14" fmla="*/ 47 w 859"/>
                  <a:gd name="T15" fmla="*/ 125 h 860"/>
                  <a:gd name="T16" fmla="*/ 61 w 859"/>
                  <a:gd name="T17" fmla="*/ 135 h 860"/>
                  <a:gd name="T18" fmla="*/ 77 w 859"/>
                  <a:gd name="T19" fmla="*/ 140 h 860"/>
                  <a:gd name="T20" fmla="*/ 94 w 859"/>
                  <a:gd name="T21" fmla="*/ 140 h 860"/>
                  <a:gd name="T22" fmla="*/ 110 w 859"/>
                  <a:gd name="T23" fmla="*/ 135 h 860"/>
                  <a:gd name="T24" fmla="*/ 124 w 859"/>
                  <a:gd name="T25" fmla="*/ 125 h 860"/>
                  <a:gd name="T26" fmla="*/ 134 w 859"/>
                  <a:gd name="T27" fmla="*/ 111 h 860"/>
                  <a:gd name="T28" fmla="*/ 139 w 859"/>
                  <a:gd name="T29" fmla="*/ 95 h 860"/>
                  <a:gd name="T30" fmla="*/ 139 w 859"/>
                  <a:gd name="T31" fmla="*/ 77 h 860"/>
                  <a:gd name="T32" fmla="*/ 134 w 859"/>
                  <a:gd name="T33" fmla="*/ 61 h 860"/>
                  <a:gd name="T34" fmla="*/ 124 w 859"/>
                  <a:gd name="T35" fmla="*/ 47 h 860"/>
                  <a:gd name="T36" fmla="*/ 110 w 859"/>
                  <a:gd name="T37" fmla="*/ 38 h 860"/>
                  <a:gd name="T38" fmla="*/ 94 w 859"/>
                  <a:gd name="T39" fmla="*/ 32 h 860"/>
                  <a:gd name="T40" fmla="*/ 86 w 859"/>
                  <a:gd name="T41" fmla="*/ 0 h 860"/>
                  <a:gd name="T42" fmla="*/ 107 w 859"/>
                  <a:gd name="T43" fmla="*/ 3 h 860"/>
                  <a:gd name="T44" fmla="*/ 126 w 859"/>
                  <a:gd name="T45" fmla="*/ 10 h 860"/>
                  <a:gd name="T46" fmla="*/ 142 w 859"/>
                  <a:gd name="T47" fmla="*/ 22 h 860"/>
                  <a:gd name="T48" fmla="*/ 156 w 859"/>
                  <a:gd name="T49" fmla="*/ 37 h 860"/>
                  <a:gd name="T50" fmla="*/ 165 w 859"/>
                  <a:gd name="T51" fmla="*/ 55 h 860"/>
                  <a:gd name="T52" fmla="*/ 170 w 859"/>
                  <a:gd name="T53" fmla="*/ 75 h 860"/>
                  <a:gd name="T54" fmla="*/ 170 w 859"/>
                  <a:gd name="T55" fmla="*/ 97 h 860"/>
                  <a:gd name="T56" fmla="*/ 165 w 859"/>
                  <a:gd name="T57" fmla="*/ 117 h 860"/>
                  <a:gd name="T58" fmla="*/ 156 w 859"/>
                  <a:gd name="T59" fmla="*/ 135 h 860"/>
                  <a:gd name="T60" fmla="*/ 142 w 859"/>
                  <a:gd name="T61" fmla="*/ 150 h 860"/>
                  <a:gd name="T62" fmla="*/ 126 w 859"/>
                  <a:gd name="T63" fmla="*/ 162 h 860"/>
                  <a:gd name="T64" fmla="*/ 107 w 859"/>
                  <a:gd name="T65" fmla="*/ 169 h 860"/>
                  <a:gd name="T66" fmla="*/ 86 w 859"/>
                  <a:gd name="T67" fmla="*/ 172 h 860"/>
                  <a:gd name="T68" fmla="*/ 64 w 859"/>
                  <a:gd name="T69" fmla="*/ 169 h 860"/>
                  <a:gd name="T70" fmla="*/ 45 w 859"/>
                  <a:gd name="T71" fmla="*/ 162 h 860"/>
                  <a:gd name="T72" fmla="*/ 29 w 859"/>
                  <a:gd name="T73" fmla="*/ 150 h 860"/>
                  <a:gd name="T74" fmla="*/ 15 w 859"/>
                  <a:gd name="T75" fmla="*/ 135 h 860"/>
                  <a:gd name="T76" fmla="*/ 6 w 859"/>
                  <a:gd name="T77" fmla="*/ 117 h 860"/>
                  <a:gd name="T78" fmla="*/ 1 w 859"/>
                  <a:gd name="T79" fmla="*/ 97 h 860"/>
                  <a:gd name="T80" fmla="*/ 1 w 859"/>
                  <a:gd name="T81" fmla="*/ 75 h 860"/>
                  <a:gd name="T82" fmla="*/ 6 w 859"/>
                  <a:gd name="T83" fmla="*/ 55 h 860"/>
                  <a:gd name="T84" fmla="*/ 15 w 859"/>
                  <a:gd name="T85" fmla="*/ 37 h 860"/>
                  <a:gd name="T86" fmla="*/ 29 w 859"/>
                  <a:gd name="T87" fmla="*/ 22 h 860"/>
                  <a:gd name="T88" fmla="*/ 45 w 859"/>
                  <a:gd name="T89" fmla="*/ 10 h 860"/>
                  <a:gd name="T90" fmla="*/ 64 w 859"/>
                  <a:gd name="T91" fmla="*/ 3 h 860"/>
                  <a:gd name="T92" fmla="*/ 86 w 859"/>
                  <a:gd name="T93" fmla="*/ 0 h 8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04BAF3"/>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grpSp>
        <p:grpSp>
          <p:nvGrpSpPr>
            <p:cNvPr id="32779" name="Group 33"/>
            <p:cNvGrpSpPr>
              <a:grpSpLocks noChangeAspect="1"/>
            </p:cNvGrpSpPr>
            <p:nvPr/>
          </p:nvGrpSpPr>
          <p:grpSpPr bwMode="auto">
            <a:xfrm>
              <a:off x="7200215" y="1441041"/>
              <a:ext cx="573337" cy="574649"/>
              <a:chOff x="2231" y="889"/>
              <a:chExt cx="437" cy="438"/>
            </a:xfrm>
          </p:grpSpPr>
          <p:sp useBgFill="1">
            <p:nvSpPr>
              <p:cNvPr id="27669" name="Freeform 19"/>
              <p:cNvSpPr>
                <a:spLocks/>
              </p:cNvSpPr>
              <p:nvPr/>
            </p:nvSpPr>
            <p:spPr bwMode="auto">
              <a:xfrm>
                <a:off x="2229" y="887"/>
                <a:ext cx="437" cy="442"/>
              </a:xfrm>
              <a:custGeom>
                <a:avLst/>
                <a:gdLst>
                  <a:gd name="T0" fmla="*/ 205 w 2188"/>
                  <a:gd name="T1" fmla="*/ 0 h 2190"/>
                  <a:gd name="T2" fmla="*/ 218 w 2188"/>
                  <a:gd name="T3" fmla="*/ 0 h 2190"/>
                  <a:gd name="T4" fmla="*/ 232 w 2188"/>
                  <a:gd name="T5" fmla="*/ 0 h 2190"/>
                  <a:gd name="T6" fmla="*/ 238 w 2188"/>
                  <a:gd name="T7" fmla="*/ 1 h 2190"/>
                  <a:gd name="T8" fmla="*/ 252 w 2188"/>
                  <a:gd name="T9" fmla="*/ 5 h 2190"/>
                  <a:gd name="T10" fmla="*/ 260 w 2188"/>
                  <a:gd name="T11" fmla="*/ 16 h 2190"/>
                  <a:gd name="T12" fmla="*/ 335 w 2188"/>
                  <a:gd name="T13" fmla="*/ 48 h 2190"/>
                  <a:gd name="T14" fmla="*/ 350 w 2188"/>
                  <a:gd name="T15" fmla="*/ 47 h 2190"/>
                  <a:gd name="T16" fmla="*/ 362 w 2188"/>
                  <a:gd name="T17" fmla="*/ 53 h 2190"/>
                  <a:gd name="T18" fmla="*/ 392 w 2188"/>
                  <a:gd name="T19" fmla="*/ 87 h 2190"/>
                  <a:gd name="T20" fmla="*/ 393 w 2188"/>
                  <a:gd name="T21" fmla="*/ 100 h 2190"/>
                  <a:gd name="T22" fmla="*/ 370 w 2188"/>
                  <a:gd name="T23" fmla="*/ 162 h 2190"/>
                  <a:gd name="T24" fmla="*/ 430 w 2188"/>
                  <a:gd name="T25" fmla="*/ 186 h 2190"/>
                  <a:gd name="T26" fmla="*/ 437 w 2188"/>
                  <a:gd name="T27" fmla="*/ 198 h 2190"/>
                  <a:gd name="T28" fmla="*/ 436 w 2188"/>
                  <a:gd name="T29" fmla="*/ 244 h 2190"/>
                  <a:gd name="T30" fmla="*/ 429 w 2188"/>
                  <a:gd name="T31" fmla="*/ 256 h 2190"/>
                  <a:gd name="T32" fmla="*/ 369 w 2188"/>
                  <a:gd name="T33" fmla="*/ 279 h 2190"/>
                  <a:gd name="T34" fmla="*/ 391 w 2188"/>
                  <a:gd name="T35" fmla="*/ 341 h 2190"/>
                  <a:gd name="T36" fmla="*/ 390 w 2188"/>
                  <a:gd name="T37" fmla="*/ 355 h 2190"/>
                  <a:gd name="T38" fmla="*/ 359 w 2188"/>
                  <a:gd name="T39" fmla="*/ 388 h 2190"/>
                  <a:gd name="T40" fmla="*/ 347 w 2188"/>
                  <a:gd name="T41" fmla="*/ 394 h 2190"/>
                  <a:gd name="T42" fmla="*/ 333 w 2188"/>
                  <a:gd name="T43" fmla="*/ 392 h 2190"/>
                  <a:gd name="T44" fmla="*/ 256 w 2188"/>
                  <a:gd name="T45" fmla="*/ 423 h 2190"/>
                  <a:gd name="T46" fmla="*/ 248 w 2188"/>
                  <a:gd name="T47" fmla="*/ 434 h 2190"/>
                  <a:gd name="T48" fmla="*/ 235 w 2188"/>
                  <a:gd name="T49" fmla="*/ 438 h 2190"/>
                  <a:gd name="T50" fmla="*/ 228 w 2188"/>
                  <a:gd name="T51" fmla="*/ 438 h 2190"/>
                  <a:gd name="T52" fmla="*/ 214 w 2188"/>
                  <a:gd name="T53" fmla="*/ 438 h 2190"/>
                  <a:gd name="T54" fmla="*/ 202 w 2188"/>
                  <a:gd name="T55" fmla="*/ 438 h 2190"/>
                  <a:gd name="T56" fmla="*/ 194 w 2188"/>
                  <a:gd name="T57" fmla="*/ 437 h 2190"/>
                  <a:gd name="T58" fmla="*/ 182 w 2188"/>
                  <a:gd name="T59" fmla="*/ 430 h 2190"/>
                  <a:gd name="T60" fmla="*/ 159 w 2188"/>
                  <a:gd name="T61" fmla="*/ 370 h 2190"/>
                  <a:gd name="T62" fmla="*/ 97 w 2188"/>
                  <a:gd name="T63" fmla="*/ 392 h 2190"/>
                  <a:gd name="T64" fmla="*/ 83 w 2188"/>
                  <a:gd name="T65" fmla="*/ 390 h 2190"/>
                  <a:gd name="T66" fmla="*/ 50 w 2188"/>
                  <a:gd name="T67" fmla="*/ 360 h 2190"/>
                  <a:gd name="T68" fmla="*/ 44 w 2188"/>
                  <a:gd name="T69" fmla="*/ 347 h 2190"/>
                  <a:gd name="T70" fmla="*/ 46 w 2188"/>
                  <a:gd name="T71" fmla="*/ 333 h 2190"/>
                  <a:gd name="T72" fmla="*/ 15 w 2188"/>
                  <a:gd name="T73" fmla="*/ 257 h 2190"/>
                  <a:gd name="T74" fmla="*/ 4 w 2188"/>
                  <a:gd name="T75" fmla="*/ 249 h 2190"/>
                  <a:gd name="T76" fmla="*/ 0 w 2188"/>
                  <a:gd name="T77" fmla="*/ 235 h 2190"/>
                  <a:gd name="T78" fmla="*/ 2 w 2188"/>
                  <a:gd name="T79" fmla="*/ 190 h 2190"/>
                  <a:gd name="T80" fmla="*/ 11 w 2188"/>
                  <a:gd name="T81" fmla="*/ 180 h 2190"/>
                  <a:gd name="T82" fmla="*/ 71 w 2188"/>
                  <a:gd name="T83" fmla="*/ 152 h 2190"/>
                  <a:gd name="T84" fmla="*/ 46 w 2188"/>
                  <a:gd name="T85" fmla="*/ 93 h 2190"/>
                  <a:gd name="T86" fmla="*/ 50 w 2188"/>
                  <a:gd name="T87" fmla="*/ 79 h 2190"/>
                  <a:gd name="T88" fmla="*/ 82 w 2188"/>
                  <a:gd name="T89" fmla="*/ 47 h 2190"/>
                  <a:gd name="T90" fmla="*/ 94 w 2188"/>
                  <a:gd name="T91" fmla="*/ 44 h 2190"/>
                  <a:gd name="T92" fmla="*/ 154 w 2188"/>
                  <a:gd name="T93" fmla="*/ 70 h 2190"/>
                  <a:gd name="T94" fmla="*/ 183 w 2188"/>
                  <a:gd name="T95" fmla="*/ 11 h 2190"/>
                  <a:gd name="T96" fmla="*/ 193 w 2188"/>
                  <a:gd name="T97" fmla="*/ 2 h 21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70" name="Freeform 20"/>
              <p:cNvSpPr>
                <a:spLocks noEditPoints="1"/>
              </p:cNvSpPr>
              <p:nvPr/>
            </p:nvSpPr>
            <p:spPr bwMode="auto">
              <a:xfrm>
                <a:off x="2253" y="911"/>
                <a:ext cx="392" cy="394"/>
              </a:xfrm>
              <a:custGeom>
                <a:avLst/>
                <a:gdLst>
                  <a:gd name="T0" fmla="*/ 183 w 1957"/>
                  <a:gd name="T1" fmla="*/ 87 h 1957"/>
                  <a:gd name="T2" fmla="*/ 159 w 1957"/>
                  <a:gd name="T3" fmla="*/ 93 h 1957"/>
                  <a:gd name="T4" fmla="*/ 137 w 1957"/>
                  <a:gd name="T5" fmla="*/ 103 h 1957"/>
                  <a:gd name="T6" fmla="*/ 118 w 1957"/>
                  <a:gd name="T7" fmla="*/ 118 h 1957"/>
                  <a:gd name="T8" fmla="*/ 103 w 1957"/>
                  <a:gd name="T9" fmla="*/ 137 h 1957"/>
                  <a:gd name="T10" fmla="*/ 93 w 1957"/>
                  <a:gd name="T11" fmla="*/ 159 h 1957"/>
                  <a:gd name="T12" fmla="*/ 87 w 1957"/>
                  <a:gd name="T13" fmla="*/ 183 h 1957"/>
                  <a:gd name="T14" fmla="*/ 87 w 1957"/>
                  <a:gd name="T15" fmla="*/ 208 h 1957"/>
                  <a:gd name="T16" fmla="*/ 93 w 1957"/>
                  <a:gd name="T17" fmla="*/ 232 h 1957"/>
                  <a:gd name="T18" fmla="*/ 103 w 1957"/>
                  <a:gd name="T19" fmla="*/ 254 h 1957"/>
                  <a:gd name="T20" fmla="*/ 118 w 1957"/>
                  <a:gd name="T21" fmla="*/ 273 h 1957"/>
                  <a:gd name="T22" fmla="*/ 137 w 1957"/>
                  <a:gd name="T23" fmla="*/ 288 h 1957"/>
                  <a:gd name="T24" fmla="*/ 159 w 1957"/>
                  <a:gd name="T25" fmla="*/ 298 h 1957"/>
                  <a:gd name="T26" fmla="*/ 183 w 1957"/>
                  <a:gd name="T27" fmla="*/ 304 h 1957"/>
                  <a:gd name="T28" fmla="*/ 208 w 1957"/>
                  <a:gd name="T29" fmla="*/ 304 h 1957"/>
                  <a:gd name="T30" fmla="*/ 232 w 1957"/>
                  <a:gd name="T31" fmla="*/ 298 h 1957"/>
                  <a:gd name="T32" fmla="*/ 254 w 1957"/>
                  <a:gd name="T33" fmla="*/ 288 h 1957"/>
                  <a:gd name="T34" fmla="*/ 273 w 1957"/>
                  <a:gd name="T35" fmla="*/ 273 h 1957"/>
                  <a:gd name="T36" fmla="*/ 288 w 1957"/>
                  <a:gd name="T37" fmla="*/ 254 h 1957"/>
                  <a:gd name="T38" fmla="*/ 298 w 1957"/>
                  <a:gd name="T39" fmla="*/ 232 h 1957"/>
                  <a:gd name="T40" fmla="*/ 304 w 1957"/>
                  <a:gd name="T41" fmla="*/ 208 h 1957"/>
                  <a:gd name="T42" fmla="*/ 304 w 1957"/>
                  <a:gd name="T43" fmla="*/ 183 h 1957"/>
                  <a:gd name="T44" fmla="*/ 298 w 1957"/>
                  <a:gd name="T45" fmla="*/ 159 h 1957"/>
                  <a:gd name="T46" fmla="*/ 288 w 1957"/>
                  <a:gd name="T47" fmla="*/ 137 h 1957"/>
                  <a:gd name="T48" fmla="*/ 273 w 1957"/>
                  <a:gd name="T49" fmla="*/ 118 h 1957"/>
                  <a:gd name="T50" fmla="*/ 254 w 1957"/>
                  <a:gd name="T51" fmla="*/ 103 h 1957"/>
                  <a:gd name="T52" fmla="*/ 232 w 1957"/>
                  <a:gd name="T53" fmla="*/ 93 h 1957"/>
                  <a:gd name="T54" fmla="*/ 208 w 1957"/>
                  <a:gd name="T55" fmla="*/ 87 h 1957"/>
                  <a:gd name="T56" fmla="*/ 179 w 1957"/>
                  <a:gd name="T57" fmla="*/ 0 h 1957"/>
                  <a:gd name="T58" fmla="*/ 237 w 1957"/>
                  <a:gd name="T59" fmla="*/ 62 h 1957"/>
                  <a:gd name="T60" fmla="*/ 322 w 1957"/>
                  <a:gd name="T61" fmla="*/ 46 h 1957"/>
                  <a:gd name="T62" fmla="*/ 319 w 1957"/>
                  <a:gd name="T63" fmla="*/ 130 h 1957"/>
                  <a:gd name="T64" fmla="*/ 391 w 1957"/>
                  <a:gd name="T65" fmla="*/ 179 h 1957"/>
                  <a:gd name="T66" fmla="*/ 329 w 1957"/>
                  <a:gd name="T67" fmla="*/ 237 h 1957"/>
                  <a:gd name="T68" fmla="*/ 345 w 1957"/>
                  <a:gd name="T69" fmla="*/ 322 h 1957"/>
                  <a:gd name="T70" fmla="*/ 261 w 1957"/>
                  <a:gd name="T71" fmla="*/ 319 h 1957"/>
                  <a:gd name="T72" fmla="*/ 212 w 1957"/>
                  <a:gd name="T73" fmla="*/ 391 h 1957"/>
                  <a:gd name="T74" fmla="*/ 154 w 1957"/>
                  <a:gd name="T75" fmla="*/ 329 h 1957"/>
                  <a:gd name="T76" fmla="*/ 69 w 1957"/>
                  <a:gd name="T77" fmla="*/ 345 h 1957"/>
                  <a:gd name="T78" fmla="*/ 72 w 1957"/>
                  <a:gd name="T79" fmla="*/ 261 h 1957"/>
                  <a:gd name="T80" fmla="*/ 0 w 1957"/>
                  <a:gd name="T81" fmla="*/ 212 h 1957"/>
                  <a:gd name="T82" fmla="*/ 62 w 1957"/>
                  <a:gd name="T83" fmla="*/ 154 h 1957"/>
                  <a:gd name="T84" fmla="*/ 46 w 1957"/>
                  <a:gd name="T85" fmla="*/ 69 h 1957"/>
                  <a:gd name="T86" fmla="*/ 130 w 1957"/>
                  <a:gd name="T87" fmla="*/ 72 h 1957"/>
                  <a:gd name="T88" fmla="*/ 179 w 1957"/>
                  <a:gd name="T89" fmla="*/ 0 h 19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71" name="Freeform 21"/>
              <p:cNvSpPr>
                <a:spLocks noEditPoints="1"/>
              </p:cNvSpPr>
              <p:nvPr/>
            </p:nvSpPr>
            <p:spPr bwMode="auto">
              <a:xfrm>
                <a:off x="2363" y="1022"/>
                <a:ext cx="173" cy="171"/>
              </a:xfrm>
              <a:custGeom>
                <a:avLst/>
                <a:gdLst>
                  <a:gd name="T0" fmla="*/ 77 w 859"/>
                  <a:gd name="T1" fmla="*/ 32 h 860"/>
                  <a:gd name="T2" fmla="*/ 61 w 859"/>
                  <a:gd name="T3" fmla="*/ 38 h 860"/>
                  <a:gd name="T4" fmla="*/ 47 w 859"/>
                  <a:gd name="T5" fmla="*/ 47 h 860"/>
                  <a:gd name="T6" fmla="*/ 37 w 859"/>
                  <a:gd name="T7" fmla="*/ 61 h 860"/>
                  <a:gd name="T8" fmla="*/ 32 w 859"/>
                  <a:gd name="T9" fmla="*/ 77 h 860"/>
                  <a:gd name="T10" fmla="*/ 32 w 859"/>
                  <a:gd name="T11" fmla="*/ 95 h 860"/>
                  <a:gd name="T12" fmla="*/ 37 w 859"/>
                  <a:gd name="T13" fmla="*/ 111 h 860"/>
                  <a:gd name="T14" fmla="*/ 47 w 859"/>
                  <a:gd name="T15" fmla="*/ 125 h 860"/>
                  <a:gd name="T16" fmla="*/ 61 w 859"/>
                  <a:gd name="T17" fmla="*/ 135 h 860"/>
                  <a:gd name="T18" fmla="*/ 77 w 859"/>
                  <a:gd name="T19" fmla="*/ 140 h 860"/>
                  <a:gd name="T20" fmla="*/ 94 w 859"/>
                  <a:gd name="T21" fmla="*/ 140 h 860"/>
                  <a:gd name="T22" fmla="*/ 110 w 859"/>
                  <a:gd name="T23" fmla="*/ 135 h 860"/>
                  <a:gd name="T24" fmla="*/ 124 w 859"/>
                  <a:gd name="T25" fmla="*/ 125 h 860"/>
                  <a:gd name="T26" fmla="*/ 134 w 859"/>
                  <a:gd name="T27" fmla="*/ 111 h 860"/>
                  <a:gd name="T28" fmla="*/ 139 w 859"/>
                  <a:gd name="T29" fmla="*/ 95 h 860"/>
                  <a:gd name="T30" fmla="*/ 139 w 859"/>
                  <a:gd name="T31" fmla="*/ 77 h 860"/>
                  <a:gd name="T32" fmla="*/ 134 w 859"/>
                  <a:gd name="T33" fmla="*/ 61 h 860"/>
                  <a:gd name="T34" fmla="*/ 124 w 859"/>
                  <a:gd name="T35" fmla="*/ 47 h 860"/>
                  <a:gd name="T36" fmla="*/ 110 w 859"/>
                  <a:gd name="T37" fmla="*/ 38 h 860"/>
                  <a:gd name="T38" fmla="*/ 94 w 859"/>
                  <a:gd name="T39" fmla="*/ 32 h 860"/>
                  <a:gd name="T40" fmla="*/ 86 w 859"/>
                  <a:gd name="T41" fmla="*/ 0 h 860"/>
                  <a:gd name="T42" fmla="*/ 107 w 859"/>
                  <a:gd name="T43" fmla="*/ 3 h 860"/>
                  <a:gd name="T44" fmla="*/ 126 w 859"/>
                  <a:gd name="T45" fmla="*/ 10 h 860"/>
                  <a:gd name="T46" fmla="*/ 142 w 859"/>
                  <a:gd name="T47" fmla="*/ 22 h 860"/>
                  <a:gd name="T48" fmla="*/ 156 w 859"/>
                  <a:gd name="T49" fmla="*/ 37 h 860"/>
                  <a:gd name="T50" fmla="*/ 165 w 859"/>
                  <a:gd name="T51" fmla="*/ 55 h 860"/>
                  <a:gd name="T52" fmla="*/ 170 w 859"/>
                  <a:gd name="T53" fmla="*/ 75 h 860"/>
                  <a:gd name="T54" fmla="*/ 170 w 859"/>
                  <a:gd name="T55" fmla="*/ 97 h 860"/>
                  <a:gd name="T56" fmla="*/ 165 w 859"/>
                  <a:gd name="T57" fmla="*/ 117 h 860"/>
                  <a:gd name="T58" fmla="*/ 156 w 859"/>
                  <a:gd name="T59" fmla="*/ 135 h 860"/>
                  <a:gd name="T60" fmla="*/ 142 w 859"/>
                  <a:gd name="T61" fmla="*/ 150 h 860"/>
                  <a:gd name="T62" fmla="*/ 126 w 859"/>
                  <a:gd name="T63" fmla="*/ 162 h 860"/>
                  <a:gd name="T64" fmla="*/ 107 w 859"/>
                  <a:gd name="T65" fmla="*/ 169 h 860"/>
                  <a:gd name="T66" fmla="*/ 86 w 859"/>
                  <a:gd name="T67" fmla="*/ 172 h 860"/>
                  <a:gd name="T68" fmla="*/ 64 w 859"/>
                  <a:gd name="T69" fmla="*/ 169 h 860"/>
                  <a:gd name="T70" fmla="*/ 45 w 859"/>
                  <a:gd name="T71" fmla="*/ 162 h 860"/>
                  <a:gd name="T72" fmla="*/ 29 w 859"/>
                  <a:gd name="T73" fmla="*/ 150 h 860"/>
                  <a:gd name="T74" fmla="*/ 15 w 859"/>
                  <a:gd name="T75" fmla="*/ 135 h 860"/>
                  <a:gd name="T76" fmla="*/ 6 w 859"/>
                  <a:gd name="T77" fmla="*/ 117 h 860"/>
                  <a:gd name="T78" fmla="*/ 1 w 859"/>
                  <a:gd name="T79" fmla="*/ 97 h 860"/>
                  <a:gd name="T80" fmla="*/ 1 w 859"/>
                  <a:gd name="T81" fmla="*/ 75 h 860"/>
                  <a:gd name="T82" fmla="*/ 6 w 859"/>
                  <a:gd name="T83" fmla="*/ 55 h 860"/>
                  <a:gd name="T84" fmla="*/ 15 w 859"/>
                  <a:gd name="T85" fmla="*/ 37 h 860"/>
                  <a:gd name="T86" fmla="*/ 29 w 859"/>
                  <a:gd name="T87" fmla="*/ 22 h 860"/>
                  <a:gd name="T88" fmla="*/ 45 w 859"/>
                  <a:gd name="T89" fmla="*/ 10 h 860"/>
                  <a:gd name="T90" fmla="*/ 64 w 859"/>
                  <a:gd name="T91" fmla="*/ 3 h 860"/>
                  <a:gd name="T92" fmla="*/ 86 w 859"/>
                  <a:gd name="T93" fmla="*/ 0 h 8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AAD04B"/>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grpSp>
        <p:grpSp>
          <p:nvGrpSpPr>
            <p:cNvPr id="32780" name="Group 33"/>
            <p:cNvGrpSpPr>
              <a:grpSpLocks noChangeAspect="1"/>
            </p:cNvGrpSpPr>
            <p:nvPr/>
          </p:nvGrpSpPr>
          <p:grpSpPr bwMode="auto">
            <a:xfrm>
              <a:off x="7101184" y="1901602"/>
              <a:ext cx="573337" cy="574649"/>
              <a:chOff x="2231" y="889"/>
              <a:chExt cx="437" cy="438"/>
            </a:xfrm>
          </p:grpSpPr>
          <p:sp useBgFill="1">
            <p:nvSpPr>
              <p:cNvPr id="27666" name="Freeform 23"/>
              <p:cNvSpPr>
                <a:spLocks/>
              </p:cNvSpPr>
              <p:nvPr/>
            </p:nvSpPr>
            <p:spPr bwMode="auto">
              <a:xfrm>
                <a:off x="2233" y="889"/>
                <a:ext cx="437" cy="436"/>
              </a:xfrm>
              <a:custGeom>
                <a:avLst/>
                <a:gdLst>
                  <a:gd name="T0" fmla="*/ 205 w 2188"/>
                  <a:gd name="T1" fmla="*/ 0 h 2190"/>
                  <a:gd name="T2" fmla="*/ 218 w 2188"/>
                  <a:gd name="T3" fmla="*/ 0 h 2190"/>
                  <a:gd name="T4" fmla="*/ 232 w 2188"/>
                  <a:gd name="T5" fmla="*/ 0 h 2190"/>
                  <a:gd name="T6" fmla="*/ 238 w 2188"/>
                  <a:gd name="T7" fmla="*/ 1 h 2190"/>
                  <a:gd name="T8" fmla="*/ 252 w 2188"/>
                  <a:gd name="T9" fmla="*/ 5 h 2190"/>
                  <a:gd name="T10" fmla="*/ 260 w 2188"/>
                  <a:gd name="T11" fmla="*/ 16 h 2190"/>
                  <a:gd name="T12" fmla="*/ 335 w 2188"/>
                  <a:gd name="T13" fmla="*/ 48 h 2190"/>
                  <a:gd name="T14" fmla="*/ 350 w 2188"/>
                  <a:gd name="T15" fmla="*/ 47 h 2190"/>
                  <a:gd name="T16" fmla="*/ 362 w 2188"/>
                  <a:gd name="T17" fmla="*/ 53 h 2190"/>
                  <a:gd name="T18" fmla="*/ 392 w 2188"/>
                  <a:gd name="T19" fmla="*/ 87 h 2190"/>
                  <a:gd name="T20" fmla="*/ 393 w 2188"/>
                  <a:gd name="T21" fmla="*/ 100 h 2190"/>
                  <a:gd name="T22" fmla="*/ 370 w 2188"/>
                  <a:gd name="T23" fmla="*/ 162 h 2190"/>
                  <a:gd name="T24" fmla="*/ 430 w 2188"/>
                  <a:gd name="T25" fmla="*/ 186 h 2190"/>
                  <a:gd name="T26" fmla="*/ 437 w 2188"/>
                  <a:gd name="T27" fmla="*/ 198 h 2190"/>
                  <a:gd name="T28" fmla="*/ 436 w 2188"/>
                  <a:gd name="T29" fmla="*/ 244 h 2190"/>
                  <a:gd name="T30" fmla="*/ 429 w 2188"/>
                  <a:gd name="T31" fmla="*/ 256 h 2190"/>
                  <a:gd name="T32" fmla="*/ 369 w 2188"/>
                  <a:gd name="T33" fmla="*/ 279 h 2190"/>
                  <a:gd name="T34" fmla="*/ 391 w 2188"/>
                  <a:gd name="T35" fmla="*/ 341 h 2190"/>
                  <a:gd name="T36" fmla="*/ 390 w 2188"/>
                  <a:gd name="T37" fmla="*/ 355 h 2190"/>
                  <a:gd name="T38" fmla="*/ 359 w 2188"/>
                  <a:gd name="T39" fmla="*/ 388 h 2190"/>
                  <a:gd name="T40" fmla="*/ 347 w 2188"/>
                  <a:gd name="T41" fmla="*/ 394 h 2190"/>
                  <a:gd name="T42" fmla="*/ 333 w 2188"/>
                  <a:gd name="T43" fmla="*/ 392 h 2190"/>
                  <a:gd name="T44" fmla="*/ 256 w 2188"/>
                  <a:gd name="T45" fmla="*/ 423 h 2190"/>
                  <a:gd name="T46" fmla="*/ 248 w 2188"/>
                  <a:gd name="T47" fmla="*/ 434 h 2190"/>
                  <a:gd name="T48" fmla="*/ 235 w 2188"/>
                  <a:gd name="T49" fmla="*/ 438 h 2190"/>
                  <a:gd name="T50" fmla="*/ 228 w 2188"/>
                  <a:gd name="T51" fmla="*/ 438 h 2190"/>
                  <a:gd name="T52" fmla="*/ 214 w 2188"/>
                  <a:gd name="T53" fmla="*/ 438 h 2190"/>
                  <a:gd name="T54" fmla="*/ 202 w 2188"/>
                  <a:gd name="T55" fmla="*/ 438 h 2190"/>
                  <a:gd name="T56" fmla="*/ 194 w 2188"/>
                  <a:gd name="T57" fmla="*/ 437 h 2190"/>
                  <a:gd name="T58" fmla="*/ 182 w 2188"/>
                  <a:gd name="T59" fmla="*/ 430 h 2190"/>
                  <a:gd name="T60" fmla="*/ 159 w 2188"/>
                  <a:gd name="T61" fmla="*/ 370 h 2190"/>
                  <a:gd name="T62" fmla="*/ 97 w 2188"/>
                  <a:gd name="T63" fmla="*/ 392 h 2190"/>
                  <a:gd name="T64" fmla="*/ 83 w 2188"/>
                  <a:gd name="T65" fmla="*/ 390 h 2190"/>
                  <a:gd name="T66" fmla="*/ 50 w 2188"/>
                  <a:gd name="T67" fmla="*/ 360 h 2190"/>
                  <a:gd name="T68" fmla="*/ 44 w 2188"/>
                  <a:gd name="T69" fmla="*/ 347 h 2190"/>
                  <a:gd name="T70" fmla="*/ 46 w 2188"/>
                  <a:gd name="T71" fmla="*/ 333 h 2190"/>
                  <a:gd name="T72" fmla="*/ 15 w 2188"/>
                  <a:gd name="T73" fmla="*/ 257 h 2190"/>
                  <a:gd name="T74" fmla="*/ 4 w 2188"/>
                  <a:gd name="T75" fmla="*/ 249 h 2190"/>
                  <a:gd name="T76" fmla="*/ 0 w 2188"/>
                  <a:gd name="T77" fmla="*/ 235 h 2190"/>
                  <a:gd name="T78" fmla="*/ 2 w 2188"/>
                  <a:gd name="T79" fmla="*/ 190 h 2190"/>
                  <a:gd name="T80" fmla="*/ 11 w 2188"/>
                  <a:gd name="T81" fmla="*/ 180 h 2190"/>
                  <a:gd name="T82" fmla="*/ 71 w 2188"/>
                  <a:gd name="T83" fmla="*/ 152 h 2190"/>
                  <a:gd name="T84" fmla="*/ 46 w 2188"/>
                  <a:gd name="T85" fmla="*/ 93 h 2190"/>
                  <a:gd name="T86" fmla="*/ 50 w 2188"/>
                  <a:gd name="T87" fmla="*/ 79 h 2190"/>
                  <a:gd name="T88" fmla="*/ 82 w 2188"/>
                  <a:gd name="T89" fmla="*/ 47 h 2190"/>
                  <a:gd name="T90" fmla="*/ 94 w 2188"/>
                  <a:gd name="T91" fmla="*/ 44 h 2190"/>
                  <a:gd name="T92" fmla="*/ 154 w 2188"/>
                  <a:gd name="T93" fmla="*/ 70 h 2190"/>
                  <a:gd name="T94" fmla="*/ 183 w 2188"/>
                  <a:gd name="T95" fmla="*/ 11 h 2190"/>
                  <a:gd name="T96" fmla="*/ 193 w 2188"/>
                  <a:gd name="T97" fmla="*/ 2 h 21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67" name="Freeform 24"/>
              <p:cNvSpPr>
                <a:spLocks noEditPoints="1"/>
              </p:cNvSpPr>
              <p:nvPr/>
            </p:nvSpPr>
            <p:spPr bwMode="auto">
              <a:xfrm>
                <a:off x="2254" y="913"/>
                <a:ext cx="392" cy="391"/>
              </a:xfrm>
              <a:custGeom>
                <a:avLst/>
                <a:gdLst>
                  <a:gd name="T0" fmla="*/ 183 w 1957"/>
                  <a:gd name="T1" fmla="*/ 87 h 1957"/>
                  <a:gd name="T2" fmla="*/ 159 w 1957"/>
                  <a:gd name="T3" fmla="*/ 93 h 1957"/>
                  <a:gd name="T4" fmla="*/ 137 w 1957"/>
                  <a:gd name="T5" fmla="*/ 103 h 1957"/>
                  <a:gd name="T6" fmla="*/ 118 w 1957"/>
                  <a:gd name="T7" fmla="*/ 118 h 1957"/>
                  <a:gd name="T8" fmla="*/ 103 w 1957"/>
                  <a:gd name="T9" fmla="*/ 137 h 1957"/>
                  <a:gd name="T10" fmla="*/ 93 w 1957"/>
                  <a:gd name="T11" fmla="*/ 159 h 1957"/>
                  <a:gd name="T12" fmla="*/ 87 w 1957"/>
                  <a:gd name="T13" fmla="*/ 183 h 1957"/>
                  <a:gd name="T14" fmla="*/ 87 w 1957"/>
                  <a:gd name="T15" fmla="*/ 208 h 1957"/>
                  <a:gd name="T16" fmla="*/ 93 w 1957"/>
                  <a:gd name="T17" fmla="*/ 232 h 1957"/>
                  <a:gd name="T18" fmla="*/ 103 w 1957"/>
                  <a:gd name="T19" fmla="*/ 254 h 1957"/>
                  <a:gd name="T20" fmla="*/ 118 w 1957"/>
                  <a:gd name="T21" fmla="*/ 273 h 1957"/>
                  <a:gd name="T22" fmla="*/ 137 w 1957"/>
                  <a:gd name="T23" fmla="*/ 288 h 1957"/>
                  <a:gd name="T24" fmla="*/ 159 w 1957"/>
                  <a:gd name="T25" fmla="*/ 298 h 1957"/>
                  <a:gd name="T26" fmla="*/ 183 w 1957"/>
                  <a:gd name="T27" fmla="*/ 304 h 1957"/>
                  <a:gd name="T28" fmla="*/ 208 w 1957"/>
                  <a:gd name="T29" fmla="*/ 304 h 1957"/>
                  <a:gd name="T30" fmla="*/ 232 w 1957"/>
                  <a:gd name="T31" fmla="*/ 298 h 1957"/>
                  <a:gd name="T32" fmla="*/ 254 w 1957"/>
                  <a:gd name="T33" fmla="*/ 288 h 1957"/>
                  <a:gd name="T34" fmla="*/ 273 w 1957"/>
                  <a:gd name="T35" fmla="*/ 273 h 1957"/>
                  <a:gd name="T36" fmla="*/ 288 w 1957"/>
                  <a:gd name="T37" fmla="*/ 254 h 1957"/>
                  <a:gd name="T38" fmla="*/ 298 w 1957"/>
                  <a:gd name="T39" fmla="*/ 232 h 1957"/>
                  <a:gd name="T40" fmla="*/ 304 w 1957"/>
                  <a:gd name="T41" fmla="*/ 208 h 1957"/>
                  <a:gd name="T42" fmla="*/ 304 w 1957"/>
                  <a:gd name="T43" fmla="*/ 183 h 1957"/>
                  <a:gd name="T44" fmla="*/ 298 w 1957"/>
                  <a:gd name="T45" fmla="*/ 159 h 1957"/>
                  <a:gd name="T46" fmla="*/ 288 w 1957"/>
                  <a:gd name="T47" fmla="*/ 137 h 1957"/>
                  <a:gd name="T48" fmla="*/ 273 w 1957"/>
                  <a:gd name="T49" fmla="*/ 118 h 1957"/>
                  <a:gd name="T50" fmla="*/ 254 w 1957"/>
                  <a:gd name="T51" fmla="*/ 103 h 1957"/>
                  <a:gd name="T52" fmla="*/ 232 w 1957"/>
                  <a:gd name="T53" fmla="*/ 93 h 1957"/>
                  <a:gd name="T54" fmla="*/ 208 w 1957"/>
                  <a:gd name="T55" fmla="*/ 87 h 1957"/>
                  <a:gd name="T56" fmla="*/ 179 w 1957"/>
                  <a:gd name="T57" fmla="*/ 0 h 1957"/>
                  <a:gd name="T58" fmla="*/ 237 w 1957"/>
                  <a:gd name="T59" fmla="*/ 62 h 1957"/>
                  <a:gd name="T60" fmla="*/ 322 w 1957"/>
                  <a:gd name="T61" fmla="*/ 46 h 1957"/>
                  <a:gd name="T62" fmla="*/ 319 w 1957"/>
                  <a:gd name="T63" fmla="*/ 130 h 1957"/>
                  <a:gd name="T64" fmla="*/ 391 w 1957"/>
                  <a:gd name="T65" fmla="*/ 179 h 1957"/>
                  <a:gd name="T66" fmla="*/ 329 w 1957"/>
                  <a:gd name="T67" fmla="*/ 237 h 1957"/>
                  <a:gd name="T68" fmla="*/ 345 w 1957"/>
                  <a:gd name="T69" fmla="*/ 322 h 1957"/>
                  <a:gd name="T70" fmla="*/ 261 w 1957"/>
                  <a:gd name="T71" fmla="*/ 319 h 1957"/>
                  <a:gd name="T72" fmla="*/ 212 w 1957"/>
                  <a:gd name="T73" fmla="*/ 391 h 1957"/>
                  <a:gd name="T74" fmla="*/ 154 w 1957"/>
                  <a:gd name="T75" fmla="*/ 329 h 1957"/>
                  <a:gd name="T76" fmla="*/ 69 w 1957"/>
                  <a:gd name="T77" fmla="*/ 345 h 1957"/>
                  <a:gd name="T78" fmla="*/ 72 w 1957"/>
                  <a:gd name="T79" fmla="*/ 261 h 1957"/>
                  <a:gd name="T80" fmla="*/ 0 w 1957"/>
                  <a:gd name="T81" fmla="*/ 212 h 1957"/>
                  <a:gd name="T82" fmla="*/ 62 w 1957"/>
                  <a:gd name="T83" fmla="*/ 154 h 1957"/>
                  <a:gd name="T84" fmla="*/ 46 w 1957"/>
                  <a:gd name="T85" fmla="*/ 69 h 1957"/>
                  <a:gd name="T86" fmla="*/ 130 w 1957"/>
                  <a:gd name="T87" fmla="*/ 72 h 1957"/>
                  <a:gd name="T88" fmla="*/ 179 w 1957"/>
                  <a:gd name="T89" fmla="*/ 0 h 19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68" name="Freeform 25"/>
              <p:cNvSpPr>
                <a:spLocks noEditPoints="1"/>
              </p:cNvSpPr>
              <p:nvPr/>
            </p:nvSpPr>
            <p:spPr bwMode="auto">
              <a:xfrm>
                <a:off x="2364" y="1021"/>
                <a:ext cx="174" cy="173"/>
              </a:xfrm>
              <a:custGeom>
                <a:avLst/>
                <a:gdLst>
                  <a:gd name="T0" fmla="*/ 77 w 859"/>
                  <a:gd name="T1" fmla="*/ 32 h 860"/>
                  <a:gd name="T2" fmla="*/ 61 w 859"/>
                  <a:gd name="T3" fmla="*/ 38 h 860"/>
                  <a:gd name="T4" fmla="*/ 47 w 859"/>
                  <a:gd name="T5" fmla="*/ 47 h 860"/>
                  <a:gd name="T6" fmla="*/ 37 w 859"/>
                  <a:gd name="T7" fmla="*/ 61 h 860"/>
                  <a:gd name="T8" fmla="*/ 32 w 859"/>
                  <a:gd name="T9" fmla="*/ 77 h 860"/>
                  <a:gd name="T10" fmla="*/ 32 w 859"/>
                  <a:gd name="T11" fmla="*/ 95 h 860"/>
                  <a:gd name="T12" fmla="*/ 37 w 859"/>
                  <a:gd name="T13" fmla="*/ 111 h 860"/>
                  <a:gd name="T14" fmla="*/ 47 w 859"/>
                  <a:gd name="T15" fmla="*/ 125 h 860"/>
                  <a:gd name="T16" fmla="*/ 61 w 859"/>
                  <a:gd name="T17" fmla="*/ 135 h 860"/>
                  <a:gd name="T18" fmla="*/ 77 w 859"/>
                  <a:gd name="T19" fmla="*/ 140 h 860"/>
                  <a:gd name="T20" fmla="*/ 94 w 859"/>
                  <a:gd name="T21" fmla="*/ 140 h 860"/>
                  <a:gd name="T22" fmla="*/ 110 w 859"/>
                  <a:gd name="T23" fmla="*/ 135 h 860"/>
                  <a:gd name="T24" fmla="*/ 124 w 859"/>
                  <a:gd name="T25" fmla="*/ 125 h 860"/>
                  <a:gd name="T26" fmla="*/ 134 w 859"/>
                  <a:gd name="T27" fmla="*/ 111 h 860"/>
                  <a:gd name="T28" fmla="*/ 139 w 859"/>
                  <a:gd name="T29" fmla="*/ 95 h 860"/>
                  <a:gd name="T30" fmla="*/ 139 w 859"/>
                  <a:gd name="T31" fmla="*/ 77 h 860"/>
                  <a:gd name="T32" fmla="*/ 134 w 859"/>
                  <a:gd name="T33" fmla="*/ 61 h 860"/>
                  <a:gd name="T34" fmla="*/ 124 w 859"/>
                  <a:gd name="T35" fmla="*/ 47 h 860"/>
                  <a:gd name="T36" fmla="*/ 110 w 859"/>
                  <a:gd name="T37" fmla="*/ 38 h 860"/>
                  <a:gd name="T38" fmla="*/ 94 w 859"/>
                  <a:gd name="T39" fmla="*/ 32 h 860"/>
                  <a:gd name="T40" fmla="*/ 86 w 859"/>
                  <a:gd name="T41" fmla="*/ 0 h 860"/>
                  <a:gd name="T42" fmla="*/ 107 w 859"/>
                  <a:gd name="T43" fmla="*/ 3 h 860"/>
                  <a:gd name="T44" fmla="*/ 126 w 859"/>
                  <a:gd name="T45" fmla="*/ 10 h 860"/>
                  <a:gd name="T46" fmla="*/ 142 w 859"/>
                  <a:gd name="T47" fmla="*/ 22 h 860"/>
                  <a:gd name="T48" fmla="*/ 156 w 859"/>
                  <a:gd name="T49" fmla="*/ 37 h 860"/>
                  <a:gd name="T50" fmla="*/ 165 w 859"/>
                  <a:gd name="T51" fmla="*/ 55 h 860"/>
                  <a:gd name="T52" fmla="*/ 170 w 859"/>
                  <a:gd name="T53" fmla="*/ 75 h 860"/>
                  <a:gd name="T54" fmla="*/ 170 w 859"/>
                  <a:gd name="T55" fmla="*/ 97 h 860"/>
                  <a:gd name="T56" fmla="*/ 165 w 859"/>
                  <a:gd name="T57" fmla="*/ 117 h 860"/>
                  <a:gd name="T58" fmla="*/ 156 w 859"/>
                  <a:gd name="T59" fmla="*/ 135 h 860"/>
                  <a:gd name="T60" fmla="*/ 142 w 859"/>
                  <a:gd name="T61" fmla="*/ 150 h 860"/>
                  <a:gd name="T62" fmla="*/ 126 w 859"/>
                  <a:gd name="T63" fmla="*/ 162 h 860"/>
                  <a:gd name="T64" fmla="*/ 107 w 859"/>
                  <a:gd name="T65" fmla="*/ 169 h 860"/>
                  <a:gd name="T66" fmla="*/ 86 w 859"/>
                  <a:gd name="T67" fmla="*/ 172 h 860"/>
                  <a:gd name="T68" fmla="*/ 64 w 859"/>
                  <a:gd name="T69" fmla="*/ 169 h 860"/>
                  <a:gd name="T70" fmla="*/ 45 w 859"/>
                  <a:gd name="T71" fmla="*/ 162 h 860"/>
                  <a:gd name="T72" fmla="*/ 29 w 859"/>
                  <a:gd name="T73" fmla="*/ 150 h 860"/>
                  <a:gd name="T74" fmla="*/ 15 w 859"/>
                  <a:gd name="T75" fmla="*/ 135 h 860"/>
                  <a:gd name="T76" fmla="*/ 6 w 859"/>
                  <a:gd name="T77" fmla="*/ 117 h 860"/>
                  <a:gd name="T78" fmla="*/ 1 w 859"/>
                  <a:gd name="T79" fmla="*/ 97 h 860"/>
                  <a:gd name="T80" fmla="*/ 1 w 859"/>
                  <a:gd name="T81" fmla="*/ 75 h 860"/>
                  <a:gd name="T82" fmla="*/ 6 w 859"/>
                  <a:gd name="T83" fmla="*/ 55 h 860"/>
                  <a:gd name="T84" fmla="*/ 15 w 859"/>
                  <a:gd name="T85" fmla="*/ 37 h 860"/>
                  <a:gd name="T86" fmla="*/ 29 w 859"/>
                  <a:gd name="T87" fmla="*/ 22 h 860"/>
                  <a:gd name="T88" fmla="*/ 45 w 859"/>
                  <a:gd name="T89" fmla="*/ 10 h 860"/>
                  <a:gd name="T90" fmla="*/ 64 w 859"/>
                  <a:gd name="T91" fmla="*/ 3 h 860"/>
                  <a:gd name="T92" fmla="*/ 86 w 859"/>
                  <a:gd name="T93" fmla="*/ 0 h 8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918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grpSp>
        <p:grpSp>
          <p:nvGrpSpPr>
            <p:cNvPr id="32781" name="Group 33"/>
            <p:cNvGrpSpPr>
              <a:grpSpLocks noChangeAspect="1"/>
            </p:cNvGrpSpPr>
            <p:nvPr/>
          </p:nvGrpSpPr>
          <p:grpSpPr bwMode="auto">
            <a:xfrm>
              <a:off x="7510258" y="2169471"/>
              <a:ext cx="573337" cy="574649"/>
              <a:chOff x="2231" y="889"/>
              <a:chExt cx="437" cy="438"/>
            </a:xfrm>
          </p:grpSpPr>
          <p:sp useBgFill="1">
            <p:nvSpPr>
              <p:cNvPr id="27663" name="Freeform 27"/>
              <p:cNvSpPr>
                <a:spLocks/>
              </p:cNvSpPr>
              <p:nvPr/>
            </p:nvSpPr>
            <p:spPr bwMode="auto">
              <a:xfrm>
                <a:off x="2231" y="891"/>
                <a:ext cx="437" cy="436"/>
              </a:xfrm>
              <a:custGeom>
                <a:avLst/>
                <a:gdLst>
                  <a:gd name="T0" fmla="*/ 205 w 2188"/>
                  <a:gd name="T1" fmla="*/ 0 h 2190"/>
                  <a:gd name="T2" fmla="*/ 218 w 2188"/>
                  <a:gd name="T3" fmla="*/ 0 h 2190"/>
                  <a:gd name="T4" fmla="*/ 232 w 2188"/>
                  <a:gd name="T5" fmla="*/ 0 h 2190"/>
                  <a:gd name="T6" fmla="*/ 238 w 2188"/>
                  <a:gd name="T7" fmla="*/ 1 h 2190"/>
                  <a:gd name="T8" fmla="*/ 252 w 2188"/>
                  <a:gd name="T9" fmla="*/ 5 h 2190"/>
                  <a:gd name="T10" fmla="*/ 260 w 2188"/>
                  <a:gd name="T11" fmla="*/ 16 h 2190"/>
                  <a:gd name="T12" fmla="*/ 335 w 2188"/>
                  <a:gd name="T13" fmla="*/ 48 h 2190"/>
                  <a:gd name="T14" fmla="*/ 350 w 2188"/>
                  <a:gd name="T15" fmla="*/ 47 h 2190"/>
                  <a:gd name="T16" fmla="*/ 362 w 2188"/>
                  <a:gd name="T17" fmla="*/ 53 h 2190"/>
                  <a:gd name="T18" fmla="*/ 392 w 2188"/>
                  <a:gd name="T19" fmla="*/ 87 h 2190"/>
                  <a:gd name="T20" fmla="*/ 393 w 2188"/>
                  <a:gd name="T21" fmla="*/ 100 h 2190"/>
                  <a:gd name="T22" fmla="*/ 370 w 2188"/>
                  <a:gd name="T23" fmla="*/ 162 h 2190"/>
                  <a:gd name="T24" fmla="*/ 430 w 2188"/>
                  <a:gd name="T25" fmla="*/ 186 h 2190"/>
                  <a:gd name="T26" fmla="*/ 437 w 2188"/>
                  <a:gd name="T27" fmla="*/ 198 h 2190"/>
                  <a:gd name="T28" fmla="*/ 436 w 2188"/>
                  <a:gd name="T29" fmla="*/ 244 h 2190"/>
                  <a:gd name="T30" fmla="*/ 429 w 2188"/>
                  <a:gd name="T31" fmla="*/ 256 h 2190"/>
                  <a:gd name="T32" fmla="*/ 369 w 2188"/>
                  <a:gd name="T33" fmla="*/ 279 h 2190"/>
                  <a:gd name="T34" fmla="*/ 391 w 2188"/>
                  <a:gd name="T35" fmla="*/ 341 h 2190"/>
                  <a:gd name="T36" fmla="*/ 390 w 2188"/>
                  <a:gd name="T37" fmla="*/ 355 h 2190"/>
                  <a:gd name="T38" fmla="*/ 359 w 2188"/>
                  <a:gd name="T39" fmla="*/ 388 h 2190"/>
                  <a:gd name="T40" fmla="*/ 347 w 2188"/>
                  <a:gd name="T41" fmla="*/ 394 h 2190"/>
                  <a:gd name="T42" fmla="*/ 333 w 2188"/>
                  <a:gd name="T43" fmla="*/ 392 h 2190"/>
                  <a:gd name="T44" fmla="*/ 256 w 2188"/>
                  <a:gd name="T45" fmla="*/ 423 h 2190"/>
                  <a:gd name="T46" fmla="*/ 248 w 2188"/>
                  <a:gd name="T47" fmla="*/ 434 h 2190"/>
                  <a:gd name="T48" fmla="*/ 235 w 2188"/>
                  <a:gd name="T49" fmla="*/ 438 h 2190"/>
                  <a:gd name="T50" fmla="*/ 228 w 2188"/>
                  <a:gd name="T51" fmla="*/ 438 h 2190"/>
                  <a:gd name="T52" fmla="*/ 214 w 2188"/>
                  <a:gd name="T53" fmla="*/ 438 h 2190"/>
                  <a:gd name="T54" fmla="*/ 202 w 2188"/>
                  <a:gd name="T55" fmla="*/ 438 h 2190"/>
                  <a:gd name="T56" fmla="*/ 194 w 2188"/>
                  <a:gd name="T57" fmla="*/ 437 h 2190"/>
                  <a:gd name="T58" fmla="*/ 182 w 2188"/>
                  <a:gd name="T59" fmla="*/ 430 h 2190"/>
                  <a:gd name="T60" fmla="*/ 159 w 2188"/>
                  <a:gd name="T61" fmla="*/ 370 h 2190"/>
                  <a:gd name="T62" fmla="*/ 97 w 2188"/>
                  <a:gd name="T63" fmla="*/ 392 h 2190"/>
                  <a:gd name="T64" fmla="*/ 83 w 2188"/>
                  <a:gd name="T65" fmla="*/ 390 h 2190"/>
                  <a:gd name="T66" fmla="*/ 50 w 2188"/>
                  <a:gd name="T67" fmla="*/ 360 h 2190"/>
                  <a:gd name="T68" fmla="*/ 44 w 2188"/>
                  <a:gd name="T69" fmla="*/ 347 h 2190"/>
                  <a:gd name="T70" fmla="*/ 46 w 2188"/>
                  <a:gd name="T71" fmla="*/ 333 h 2190"/>
                  <a:gd name="T72" fmla="*/ 15 w 2188"/>
                  <a:gd name="T73" fmla="*/ 257 h 2190"/>
                  <a:gd name="T74" fmla="*/ 4 w 2188"/>
                  <a:gd name="T75" fmla="*/ 249 h 2190"/>
                  <a:gd name="T76" fmla="*/ 0 w 2188"/>
                  <a:gd name="T77" fmla="*/ 235 h 2190"/>
                  <a:gd name="T78" fmla="*/ 2 w 2188"/>
                  <a:gd name="T79" fmla="*/ 190 h 2190"/>
                  <a:gd name="T80" fmla="*/ 11 w 2188"/>
                  <a:gd name="T81" fmla="*/ 180 h 2190"/>
                  <a:gd name="T82" fmla="*/ 71 w 2188"/>
                  <a:gd name="T83" fmla="*/ 152 h 2190"/>
                  <a:gd name="T84" fmla="*/ 46 w 2188"/>
                  <a:gd name="T85" fmla="*/ 93 h 2190"/>
                  <a:gd name="T86" fmla="*/ 50 w 2188"/>
                  <a:gd name="T87" fmla="*/ 79 h 2190"/>
                  <a:gd name="T88" fmla="*/ 82 w 2188"/>
                  <a:gd name="T89" fmla="*/ 47 h 2190"/>
                  <a:gd name="T90" fmla="*/ 94 w 2188"/>
                  <a:gd name="T91" fmla="*/ 44 h 2190"/>
                  <a:gd name="T92" fmla="*/ 154 w 2188"/>
                  <a:gd name="T93" fmla="*/ 70 h 2190"/>
                  <a:gd name="T94" fmla="*/ 183 w 2188"/>
                  <a:gd name="T95" fmla="*/ 11 h 2190"/>
                  <a:gd name="T96" fmla="*/ 193 w 2188"/>
                  <a:gd name="T97" fmla="*/ 2 h 21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64" name="Freeform 28"/>
              <p:cNvSpPr>
                <a:spLocks noEditPoints="1"/>
              </p:cNvSpPr>
              <p:nvPr/>
            </p:nvSpPr>
            <p:spPr bwMode="auto">
              <a:xfrm>
                <a:off x="2254" y="914"/>
                <a:ext cx="392" cy="391"/>
              </a:xfrm>
              <a:custGeom>
                <a:avLst/>
                <a:gdLst>
                  <a:gd name="T0" fmla="*/ 183 w 1957"/>
                  <a:gd name="T1" fmla="*/ 87 h 1957"/>
                  <a:gd name="T2" fmla="*/ 159 w 1957"/>
                  <a:gd name="T3" fmla="*/ 93 h 1957"/>
                  <a:gd name="T4" fmla="*/ 137 w 1957"/>
                  <a:gd name="T5" fmla="*/ 103 h 1957"/>
                  <a:gd name="T6" fmla="*/ 118 w 1957"/>
                  <a:gd name="T7" fmla="*/ 118 h 1957"/>
                  <a:gd name="T8" fmla="*/ 103 w 1957"/>
                  <a:gd name="T9" fmla="*/ 137 h 1957"/>
                  <a:gd name="T10" fmla="*/ 93 w 1957"/>
                  <a:gd name="T11" fmla="*/ 159 h 1957"/>
                  <a:gd name="T12" fmla="*/ 87 w 1957"/>
                  <a:gd name="T13" fmla="*/ 183 h 1957"/>
                  <a:gd name="T14" fmla="*/ 87 w 1957"/>
                  <a:gd name="T15" fmla="*/ 208 h 1957"/>
                  <a:gd name="T16" fmla="*/ 93 w 1957"/>
                  <a:gd name="T17" fmla="*/ 232 h 1957"/>
                  <a:gd name="T18" fmla="*/ 103 w 1957"/>
                  <a:gd name="T19" fmla="*/ 254 h 1957"/>
                  <a:gd name="T20" fmla="*/ 118 w 1957"/>
                  <a:gd name="T21" fmla="*/ 273 h 1957"/>
                  <a:gd name="T22" fmla="*/ 137 w 1957"/>
                  <a:gd name="T23" fmla="*/ 288 h 1957"/>
                  <a:gd name="T24" fmla="*/ 159 w 1957"/>
                  <a:gd name="T25" fmla="*/ 298 h 1957"/>
                  <a:gd name="T26" fmla="*/ 183 w 1957"/>
                  <a:gd name="T27" fmla="*/ 304 h 1957"/>
                  <a:gd name="T28" fmla="*/ 208 w 1957"/>
                  <a:gd name="T29" fmla="*/ 304 h 1957"/>
                  <a:gd name="T30" fmla="*/ 232 w 1957"/>
                  <a:gd name="T31" fmla="*/ 298 h 1957"/>
                  <a:gd name="T32" fmla="*/ 254 w 1957"/>
                  <a:gd name="T33" fmla="*/ 288 h 1957"/>
                  <a:gd name="T34" fmla="*/ 273 w 1957"/>
                  <a:gd name="T35" fmla="*/ 273 h 1957"/>
                  <a:gd name="T36" fmla="*/ 288 w 1957"/>
                  <a:gd name="T37" fmla="*/ 254 h 1957"/>
                  <a:gd name="T38" fmla="*/ 298 w 1957"/>
                  <a:gd name="T39" fmla="*/ 232 h 1957"/>
                  <a:gd name="T40" fmla="*/ 304 w 1957"/>
                  <a:gd name="T41" fmla="*/ 208 h 1957"/>
                  <a:gd name="T42" fmla="*/ 304 w 1957"/>
                  <a:gd name="T43" fmla="*/ 183 h 1957"/>
                  <a:gd name="T44" fmla="*/ 298 w 1957"/>
                  <a:gd name="T45" fmla="*/ 159 h 1957"/>
                  <a:gd name="T46" fmla="*/ 288 w 1957"/>
                  <a:gd name="T47" fmla="*/ 137 h 1957"/>
                  <a:gd name="T48" fmla="*/ 273 w 1957"/>
                  <a:gd name="T49" fmla="*/ 118 h 1957"/>
                  <a:gd name="T50" fmla="*/ 254 w 1957"/>
                  <a:gd name="T51" fmla="*/ 103 h 1957"/>
                  <a:gd name="T52" fmla="*/ 232 w 1957"/>
                  <a:gd name="T53" fmla="*/ 93 h 1957"/>
                  <a:gd name="T54" fmla="*/ 208 w 1957"/>
                  <a:gd name="T55" fmla="*/ 87 h 1957"/>
                  <a:gd name="T56" fmla="*/ 179 w 1957"/>
                  <a:gd name="T57" fmla="*/ 0 h 1957"/>
                  <a:gd name="T58" fmla="*/ 237 w 1957"/>
                  <a:gd name="T59" fmla="*/ 62 h 1957"/>
                  <a:gd name="T60" fmla="*/ 322 w 1957"/>
                  <a:gd name="T61" fmla="*/ 46 h 1957"/>
                  <a:gd name="T62" fmla="*/ 319 w 1957"/>
                  <a:gd name="T63" fmla="*/ 130 h 1957"/>
                  <a:gd name="T64" fmla="*/ 391 w 1957"/>
                  <a:gd name="T65" fmla="*/ 179 h 1957"/>
                  <a:gd name="T66" fmla="*/ 329 w 1957"/>
                  <a:gd name="T67" fmla="*/ 237 h 1957"/>
                  <a:gd name="T68" fmla="*/ 345 w 1957"/>
                  <a:gd name="T69" fmla="*/ 322 h 1957"/>
                  <a:gd name="T70" fmla="*/ 261 w 1957"/>
                  <a:gd name="T71" fmla="*/ 319 h 1957"/>
                  <a:gd name="T72" fmla="*/ 212 w 1957"/>
                  <a:gd name="T73" fmla="*/ 391 h 1957"/>
                  <a:gd name="T74" fmla="*/ 154 w 1957"/>
                  <a:gd name="T75" fmla="*/ 329 h 1957"/>
                  <a:gd name="T76" fmla="*/ 69 w 1957"/>
                  <a:gd name="T77" fmla="*/ 345 h 1957"/>
                  <a:gd name="T78" fmla="*/ 72 w 1957"/>
                  <a:gd name="T79" fmla="*/ 261 h 1957"/>
                  <a:gd name="T80" fmla="*/ 0 w 1957"/>
                  <a:gd name="T81" fmla="*/ 212 h 1957"/>
                  <a:gd name="T82" fmla="*/ 62 w 1957"/>
                  <a:gd name="T83" fmla="*/ 154 h 1957"/>
                  <a:gd name="T84" fmla="*/ 46 w 1957"/>
                  <a:gd name="T85" fmla="*/ 69 h 1957"/>
                  <a:gd name="T86" fmla="*/ 130 w 1957"/>
                  <a:gd name="T87" fmla="*/ 72 h 1957"/>
                  <a:gd name="T88" fmla="*/ 179 w 1957"/>
                  <a:gd name="T89" fmla="*/ 0 h 19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sp>
            <p:nvSpPr>
              <p:cNvPr id="27665" name="Freeform 29"/>
              <p:cNvSpPr>
                <a:spLocks noEditPoints="1"/>
              </p:cNvSpPr>
              <p:nvPr/>
            </p:nvSpPr>
            <p:spPr bwMode="auto">
              <a:xfrm>
                <a:off x="2363" y="1022"/>
                <a:ext cx="173" cy="173"/>
              </a:xfrm>
              <a:custGeom>
                <a:avLst/>
                <a:gdLst>
                  <a:gd name="T0" fmla="*/ 77 w 859"/>
                  <a:gd name="T1" fmla="*/ 32 h 860"/>
                  <a:gd name="T2" fmla="*/ 61 w 859"/>
                  <a:gd name="T3" fmla="*/ 38 h 860"/>
                  <a:gd name="T4" fmla="*/ 47 w 859"/>
                  <a:gd name="T5" fmla="*/ 47 h 860"/>
                  <a:gd name="T6" fmla="*/ 37 w 859"/>
                  <a:gd name="T7" fmla="*/ 61 h 860"/>
                  <a:gd name="T8" fmla="*/ 32 w 859"/>
                  <a:gd name="T9" fmla="*/ 77 h 860"/>
                  <a:gd name="T10" fmla="*/ 32 w 859"/>
                  <a:gd name="T11" fmla="*/ 95 h 860"/>
                  <a:gd name="T12" fmla="*/ 37 w 859"/>
                  <a:gd name="T13" fmla="*/ 111 h 860"/>
                  <a:gd name="T14" fmla="*/ 47 w 859"/>
                  <a:gd name="T15" fmla="*/ 125 h 860"/>
                  <a:gd name="T16" fmla="*/ 61 w 859"/>
                  <a:gd name="T17" fmla="*/ 135 h 860"/>
                  <a:gd name="T18" fmla="*/ 77 w 859"/>
                  <a:gd name="T19" fmla="*/ 140 h 860"/>
                  <a:gd name="T20" fmla="*/ 94 w 859"/>
                  <a:gd name="T21" fmla="*/ 140 h 860"/>
                  <a:gd name="T22" fmla="*/ 110 w 859"/>
                  <a:gd name="T23" fmla="*/ 135 h 860"/>
                  <a:gd name="T24" fmla="*/ 124 w 859"/>
                  <a:gd name="T25" fmla="*/ 125 h 860"/>
                  <a:gd name="T26" fmla="*/ 134 w 859"/>
                  <a:gd name="T27" fmla="*/ 111 h 860"/>
                  <a:gd name="T28" fmla="*/ 139 w 859"/>
                  <a:gd name="T29" fmla="*/ 95 h 860"/>
                  <a:gd name="T30" fmla="*/ 139 w 859"/>
                  <a:gd name="T31" fmla="*/ 77 h 860"/>
                  <a:gd name="T32" fmla="*/ 134 w 859"/>
                  <a:gd name="T33" fmla="*/ 61 h 860"/>
                  <a:gd name="T34" fmla="*/ 124 w 859"/>
                  <a:gd name="T35" fmla="*/ 47 h 860"/>
                  <a:gd name="T36" fmla="*/ 110 w 859"/>
                  <a:gd name="T37" fmla="*/ 38 h 860"/>
                  <a:gd name="T38" fmla="*/ 94 w 859"/>
                  <a:gd name="T39" fmla="*/ 32 h 860"/>
                  <a:gd name="T40" fmla="*/ 86 w 859"/>
                  <a:gd name="T41" fmla="*/ 0 h 860"/>
                  <a:gd name="T42" fmla="*/ 107 w 859"/>
                  <a:gd name="T43" fmla="*/ 3 h 860"/>
                  <a:gd name="T44" fmla="*/ 126 w 859"/>
                  <a:gd name="T45" fmla="*/ 10 h 860"/>
                  <a:gd name="T46" fmla="*/ 142 w 859"/>
                  <a:gd name="T47" fmla="*/ 22 h 860"/>
                  <a:gd name="T48" fmla="*/ 156 w 859"/>
                  <a:gd name="T49" fmla="*/ 37 h 860"/>
                  <a:gd name="T50" fmla="*/ 165 w 859"/>
                  <a:gd name="T51" fmla="*/ 55 h 860"/>
                  <a:gd name="T52" fmla="*/ 170 w 859"/>
                  <a:gd name="T53" fmla="*/ 75 h 860"/>
                  <a:gd name="T54" fmla="*/ 170 w 859"/>
                  <a:gd name="T55" fmla="*/ 97 h 860"/>
                  <a:gd name="T56" fmla="*/ 165 w 859"/>
                  <a:gd name="T57" fmla="*/ 117 h 860"/>
                  <a:gd name="T58" fmla="*/ 156 w 859"/>
                  <a:gd name="T59" fmla="*/ 135 h 860"/>
                  <a:gd name="T60" fmla="*/ 142 w 859"/>
                  <a:gd name="T61" fmla="*/ 150 h 860"/>
                  <a:gd name="T62" fmla="*/ 126 w 859"/>
                  <a:gd name="T63" fmla="*/ 162 h 860"/>
                  <a:gd name="T64" fmla="*/ 107 w 859"/>
                  <a:gd name="T65" fmla="*/ 169 h 860"/>
                  <a:gd name="T66" fmla="*/ 86 w 859"/>
                  <a:gd name="T67" fmla="*/ 172 h 860"/>
                  <a:gd name="T68" fmla="*/ 64 w 859"/>
                  <a:gd name="T69" fmla="*/ 169 h 860"/>
                  <a:gd name="T70" fmla="*/ 45 w 859"/>
                  <a:gd name="T71" fmla="*/ 162 h 860"/>
                  <a:gd name="T72" fmla="*/ 29 w 859"/>
                  <a:gd name="T73" fmla="*/ 150 h 860"/>
                  <a:gd name="T74" fmla="*/ 15 w 859"/>
                  <a:gd name="T75" fmla="*/ 135 h 860"/>
                  <a:gd name="T76" fmla="*/ 6 w 859"/>
                  <a:gd name="T77" fmla="*/ 117 h 860"/>
                  <a:gd name="T78" fmla="*/ 1 w 859"/>
                  <a:gd name="T79" fmla="*/ 97 h 860"/>
                  <a:gd name="T80" fmla="*/ 1 w 859"/>
                  <a:gd name="T81" fmla="*/ 75 h 860"/>
                  <a:gd name="T82" fmla="*/ 6 w 859"/>
                  <a:gd name="T83" fmla="*/ 55 h 860"/>
                  <a:gd name="T84" fmla="*/ 15 w 859"/>
                  <a:gd name="T85" fmla="*/ 37 h 860"/>
                  <a:gd name="T86" fmla="*/ 29 w 859"/>
                  <a:gd name="T87" fmla="*/ 22 h 860"/>
                  <a:gd name="T88" fmla="*/ 45 w 859"/>
                  <a:gd name="T89" fmla="*/ 10 h 860"/>
                  <a:gd name="T90" fmla="*/ 64 w 859"/>
                  <a:gd name="T91" fmla="*/ 3 h 860"/>
                  <a:gd name="T92" fmla="*/ 86 w 859"/>
                  <a:gd name="T93" fmla="*/ 0 h 8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BF8CC9"/>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hangingPunct="1">
                  <a:defRPr/>
                </a:pPr>
                <a:endParaRPr lang="zh-CN" altLang="en-US" sz="1350"/>
              </a:p>
            </p:txBody>
          </p:sp>
        </p:grpSp>
      </p:grpSp>
      <p:pic>
        <p:nvPicPr>
          <p:cNvPr id="32774" name="Picture 6" descr="C:\Users\bruc5588\AppData\Local\Temp\SNAGHTML1a72f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4605" y="5440578"/>
            <a:ext cx="8018463"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8345488" y="5319713"/>
            <a:ext cx="828675" cy="800100"/>
          </a:xfrm>
          <a:prstGeom prst="ellipse">
            <a:avLst/>
          </a:prstGeom>
          <a:noFill/>
          <a:ln w="25400">
            <a:solidFill>
              <a:schemeClr val="accent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anchor="ctr"/>
          <a:lstStyle>
            <a:lvl1pPr>
              <a:spcBef>
                <a:spcPct val="20000"/>
              </a:spcBef>
              <a:buBlip>
                <a:blip r:embed="rId5"/>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endParaRPr lang="zh-CN" altLang="zh-CN" sz="1000" b="1">
              <a:solidFill>
                <a:srgbClr val="000000"/>
              </a:solidFill>
              <a:latin typeface="Arial" panose="020B0604020202020204" pitchFamily="34" charset="0"/>
              <a:ea typeface="MS PGothic" panose="020B0600070205080204" pitchFamily="34" charset="-128"/>
            </a:endParaRPr>
          </a:p>
        </p:txBody>
      </p:sp>
      <p:sp>
        <p:nvSpPr>
          <p:cNvPr id="31" name="Oval 30"/>
          <p:cNvSpPr/>
          <p:nvPr/>
        </p:nvSpPr>
        <p:spPr bwMode="auto">
          <a:xfrm>
            <a:off x="7694612" y="1393825"/>
            <a:ext cx="1879600" cy="603250"/>
          </a:xfrm>
          <a:prstGeom prst="ellipse">
            <a:avLst/>
          </a:prstGeom>
          <a:noFill/>
          <a:ln w="25400">
            <a:solidFill>
              <a:schemeClr val="accent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anchor="ctr"/>
          <a:lstStyle>
            <a:lvl1pPr>
              <a:spcBef>
                <a:spcPct val="20000"/>
              </a:spcBef>
              <a:buBlip>
                <a:blip r:embed="rId5"/>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endParaRPr lang="zh-CN" altLang="zh-CN" sz="1000" b="1">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21575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5"/>
          <p:cNvSpPr>
            <a:spLocks noGrp="1"/>
          </p:cNvSpPr>
          <p:nvPr>
            <p:ph idx="11"/>
          </p:nvPr>
        </p:nvSpPr>
        <p:spPr/>
        <p:txBody>
          <a:bodyPr/>
          <a:lstStyle/>
          <a:p>
            <a:r>
              <a:rPr lang="en-US" altLang="zh-CN" dirty="0">
                <a:solidFill>
                  <a:schemeClr val="accent1"/>
                </a:solidFill>
              </a:rPr>
              <a:t>95%</a:t>
            </a:r>
            <a:r>
              <a:rPr lang="zh-CN" altLang="en-US" dirty="0">
                <a:solidFill>
                  <a:schemeClr val="accent1"/>
                </a:solidFill>
              </a:rPr>
              <a:t>的</a:t>
            </a:r>
            <a:r>
              <a:rPr lang="en-US" altLang="zh-CN" dirty="0">
                <a:solidFill>
                  <a:schemeClr val="accent1"/>
                </a:solidFill>
              </a:rPr>
              <a:t>ArcMap</a:t>
            </a:r>
            <a:r>
              <a:rPr lang="zh-CN" altLang="en-US" dirty="0">
                <a:solidFill>
                  <a:schemeClr val="accent1"/>
                </a:solidFill>
              </a:rPr>
              <a:t>工具</a:t>
            </a:r>
            <a:endParaRPr lang="en-US" altLang="zh-CN" dirty="0">
              <a:solidFill>
                <a:schemeClr val="accent1"/>
              </a:solidFill>
            </a:endParaRPr>
          </a:p>
          <a:p>
            <a:r>
              <a:rPr lang="zh-CN" altLang="en-US" dirty="0"/>
              <a:t>自定义地理分析快捷面板</a:t>
            </a:r>
          </a:p>
        </p:txBody>
      </p:sp>
      <p:sp>
        <p:nvSpPr>
          <p:cNvPr id="34818" name="标题 4"/>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3.ArcGIS Pro</a:t>
            </a:r>
            <a:r>
              <a:rPr lang="zh-CN" altLang="en-US" sz="3200" b="1" dirty="0">
                <a:latin typeface="黑体" panose="02010609060101010101" pitchFamily="49" charset="-122"/>
                <a:ea typeface="黑体" panose="02010609060101010101" pitchFamily="49" charset="-122"/>
              </a:rPr>
              <a:t>功能</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工具箱</a:t>
            </a:r>
          </a:p>
        </p:txBody>
      </p:sp>
      <p:pic>
        <p:nvPicPr>
          <p:cNvPr id="3482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32638" y="551934"/>
            <a:ext cx="2849191" cy="620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7988" y="3693029"/>
            <a:ext cx="4502150"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42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1"/>
          </p:nvPr>
        </p:nvSpPr>
        <p:spPr/>
        <p:txBody>
          <a:bodyPr/>
          <a:lstStyle/>
          <a:p>
            <a:r>
              <a:rPr lang="zh-CN" altLang="en-US" dirty="0"/>
              <a:t>可视化建模</a:t>
            </a:r>
          </a:p>
        </p:txBody>
      </p:sp>
      <p:sp>
        <p:nvSpPr>
          <p:cNvPr id="35842" name="标题 1"/>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3.ArcGIS Pro</a:t>
            </a:r>
            <a:r>
              <a:rPr lang="zh-CN" altLang="en-US" sz="3200" b="1" dirty="0">
                <a:latin typeface="黑体" panose="02010609060101010101" pitchFamily="49" charset="-122"/>
                <a:ea typeface="黑体" panose="02010609060101010101" pitchFamily="49" charset="-122"/>
              </a:rPr>
              <a:t>功能</a:t>
            </a:r>
            <a:r>
              <a:rPr lang="en-US" altLang="zh-CN" dirty="0"/>
              <a:t>-</a:t>
            </a:r>
            <a:r>
              <a:rPr altLang="zh-CN" sz="2800" b="1" dirty="0" err="1">
                <a:solidFill>
                  <a:schemeClr val="accent1"/>
                </a:solidFill>
                <a:latin typeface="黑体" panose="02010609060101010101" pitchFamily="49" charset="-122"/>
                <a:ea typeface="黑体" panose="02010609060101010101" pitchFamily="49" charset="-122"/>
              </a:rPr>
              <a:t>ModelBuilder</a:t>
            </a:r>
            <a:endParaRPr lang="zh-CN" altLang="en-US" sz="2800" b="1" dirty="0">
              <a:solidFill>
                <a:schemeClr val="accent1"/>
              </a:solidFill>
              <a:latin typeface="黑体" panose="02010609060101010101" pitchFamily="49" charset="-122"/>
              <a:ea typeface="黑体" panose="02010609060101010101" pitchFamily="49" charset="-122"/>
            </a:endParaRPr>
          </a:p>
        </p:txBody>
      </p:sp>
      <p:pic>
        <p:nvPicPr>
          <p:cNvPr id="3584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9956" y="2838954"/>
            <a:ext cx="84963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14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2"/>
          <p:cNvSpPr>
            <a:spLocks noGrp="1"/>
          </p:cNvSpPr>
          <p:nvPr>
            <p:ph idx="11"/>
          </p:nvPr>
        </p:nvSpPr>
        <p:spPr/>
        <p:txBody>
          <a:bodyPr/>
          <a:lstStyle/>
          <a:p>
            <a:r>
              <a:rPr lang="zh-CN" altLang="en-US" dirty="0"/>
              <a:t>使用栅格函数</a:t>
            </a:r>
            <a:endParaRPr lang="en-US" altLang="zh-CN" dirty="0"/>
          </a:p>
          <a:p>
            <a:r>
              <a:rPr lang="zh-CN" altLang="en-US" dirty="0"/>
              <a:t>影像分类</a:t>
            </a:r>
            <a:endParaRPr lang="en-US" altLang="zh-CN" dirty="0"/>
          </a:p>
        </p:txBody>
      </p:sp>
      <p:sp>
        <p:nvSpPr>
          <p:cNvPr id="40962" name="标题 1"/>
          <p:cNvSpPr>
            <a:spLocks noGrp="1"/>
          </p:cNvSpPr>
          <p:nvPr>
            <p:ph type="title"/>
          </p:nvPr>
        </p:nvSpPr>
        <p:spPr/>
        <p:txBody>
          <a:bodyPr/>
          <a:lstStyle/>
          <a:p>
            <a:pPr>
              <a:defRPr/>
            </a:pPr>
            <a:r>
              <a:rPr lang="en-US" altLang="zh-CN" sz="3200" b="1" dirty="0">
                <a:latin typeface="黑体" panose="02010609060101010101" pitchFamily="49" charset="-122"/>
                <a:ea typeface="黑体" panose="02010609060101010101" pitchFamily="49" charset="-122"/>
              </a:rPr>
              <a:t>3.ArcGIS Pro</a:t>
            </a:r>
            <a:r>
              <a:rPr lang="zh-CN" altLang="en-US" sz="3200" b="1" dirty="0">
                <a:latin typeface="黑体" panose="02010609060101010101" pitchFamily="49" charset="-122"/>
                <a:ea typeface="黑体" panose="02010609060101010101" pitchFamily="49" charset="-122"/>
              </a:rPr>
              <a:t>功能</a:t>
            </a:r>
            <a:r>
              <a:rPr lang="en-US" altLang="zh-CN" sz="3200" dirty="0"/>
              <a:t>-</a:t>
            </a:r>
            <a:r>
              <a:rPr lang="zh-CN" altLang="en-US" sz="2400" b="1" dirty="0">
                <a:solidFill>
                  <a:schemeClr val="accent1"/>
                </a:solidFill>
                <a:latin typeface="黑体" panose="02010609060101010101" pitchFamily="49" charset="-122"/>
                <a:ea typeface="黑体" panose="02010609060101010101" pitchFamily="49" charset="-122"/>
              </a:rPr>
              <a:t>影像分析</a:t>
            </a:r>
          </a:p>
        </p:txBody>
      </p:sp>
      <p:pic>
        <p:nvPicPr>
          <p:cNvPr id="3686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055" y="4576024"/>
            <a:ext cx="4278312"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3212" y="3428897"/>
            <a:ext cx="52482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1487" y="1462088"/>
            <a:ext cx="2173288"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286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p:cNvSpPr>
            <a:spLocks noGrp="1"/>
          </p:cNvSpPr>
          <p:nvPr>
            <p:ph idx="11"/>
          </p:nvPr>
        </p:nvSpPr>
        <p:spPr>
          <a:xfrm>
            <a:off x="1141978" y="1712190"/>
            <a:ext cx="9134391" cy="4114801"/>
          </a:xfrm>
        </p:spPr>
        <p:txBody>
          <a:bodyPr>
            <a:noAutofit/>
          </a:bodyPr>
          <a:lstStyle/>
          <a:p>
            <a:pPr>
              <a:lnSpc>
                <a:spcPct val="120000"/>
              </a:lnSpc>
              <a:spcBef>
                <a:spcPts val="600"/>
              </a:spcBef>
            </a:pPr>
            <a:r>
              <a:rPr lang="zh-CN" altLang="en-US" sz="2400" dirty="0"/>
              <a:t>多个高程表面</a:t>
            </a:r>
            <a:endParaRPr lang="en-US" altLang="zh-CN" sz="2400" dirty="0"/>
          </a:p>
          <a:p>
            <a:pPr lvl="1">
              <a:lnSpc>
                <a:spcPct val="120000"/>
              </a:lnSpc>
              <a:spcBef>
                <a:spcPts val="600"/>
              </a:spcBef>
            </a:pPr>
            <a:r>
              <a:rPr lang="zh-CN" altLang="en-US" sz="2400" dirty="0"/>
              <a:t>地表 </a:t>
            </a:r>
            <a:r>
              <a:rPr lang="en-US" altLang="zh-CN" sz="2400" dirty="0"/>
              <a:t>1</a:t>
            </a:r>
            <a:r>
              <a:rPr lang="zh-CN" altLang="en-US" sz="2400" dirty="0"/>
              <a:t>个</a:t>
            </a:r>
            <a:endParaRPr lang="en-US" altLang="zh-CN" sz="2400" dirty="0"/>
          </a:p>
          <a:p>
            <a:pPr lvl="1">
              <a:lnSpc>
                <a:spcPct val="120000"/>
              </a:lnSpc>
              <a:spcBef>
                <a:spcPts val="600"/>
              </a:spcBef>
            </a:pPr>
            <a:r>
              <a:rPr lang="zh-CN" altLang="en-US" sz="2400" dirty="0"/>
              <a:t>非地表 多个</a:t>
            </a:r>
            <a:endParaRPr lang="en-US" altLang="zh-CN" sz="2400" dirty="0"/>
          </a:p>
          <a:p>
            <a:pPr>
              <a:lnSpc>
                <a:spcPct val="120000"/>
              </a:lnSpc>
              <a:spcBef>
                <a:spcPts val="600"/>
              </a:spcBef>
            </a:pPr>
            <a:r>
              <a:rPr lang="zh-CN" altLang="en-US" sz="2400" dirty="0"/>
              <a:t>高程数据源</a:t>
            </a:r>
            <a:endParaRPr lang="en-US" altLang="zh-CN" sz="2400" dirty="0"/>
          </a:p>
          <a:p>
            <a:pPr lvl="1">
              <a:lnSpc>
                <a:spcPct val="120000"/>
              </a:lnSpc>
              <a:spcBef>
                <a:spcPts val="600"/>
              </a:spcBef>
            </a:pPr>
            <a:r>
              <a:rPr lang="zh-CN" altLang="en-US" sz="2400" dirty="0"/>
              <a:t>本地栅格数据</a:t>
            </a:r>
            <a:endParaRPr lang="en-US" altLang="zh-CN" sz="2400" dirty="0"/>
          </a:p>
          <a:p>
            <a:pPr lvl="1">
              <a:lnSpc>
                <a:spcPct val="120000"/>
              </a:lnSpc>
              <a:spcBef>
                <a:spcPts val="600"/>
              </a:spcBef>
            </a:pPr>
            <a:r>
              <a:rPr lang="en-US" altLang="zh-CN" sz="2400" dirty="0"/>
              <a:t>TIN</a:t>
            </a:r>
          </a:p>
          <a:p>
            <a:pPr lvl="1">
              <a:lnSpc>
                <a:spcPct val="120000"/>
              </a:lnSpc>
              <a:spcBef>
                <a:spcPts val="600"/>
              </a:spcBef>
            </a:pPr>
            <a:r>
              <a:rPr lang="zh-CN" altLang="en-US" sz="2400" dirty="0"/>
              <a:t>高程图层</a:t>
            </a:r>
            <a:endParaRPr lang="en-US" altLang="zh-CN" sz="2400" dirty="0"/>
          </a:p>
          <a:p>
            <a:pPr lvl="1">
              <a:lnSpc>
                <a:spcPct val="120000"/>
              </a:lnSpc>
            </a:pPr>
            <a:r>
              <a:rPr lang="zh-CN" altLang="en-US" sz="2400" dirty="0"/>
              <a:t>影像服务</a:t>
            </a:r>
            <a:endParaRPr lang="en-US" altLang="zh-CN" sz="2400" dirty="0"/>
          </a:p>
          <a:p>
            <a:pPr>
              <a:lnSpc>
                <a:spcPct val="120000"/>
              </a:lnSpc>
            </a:pPr>
            <a:r>
              <a:rPr lang="zh-CN" altLang="en-US" sz="2400" dirty="0"/>
              <a:t>允许地下模式</a:t>
            </a:r>
            <a:endParaRPr lang="en-US" altLang="zh-CN" sz="2400" dirty="0"/>
          </a:p>
          <a:p>
            <a:pPr>
              <a:lnSpc>
                <a:spcPct val="120000"/>
              </a:lnSpc>
            </a:pPr>
            <a:r>
              <a:rPr lang="zh-CN" altLang="en-US" sz="2400" dirty="0"/>
              <a:t>高程表面山体阴影效果</a:t>
            </a:r>
            <a:endParaRPr lang="en-US" altLang="zh-CN" sz="2400" dirty="0"/>
          </a:p>
        </p:txBody>
      </p:sp>
      <p:sp>
        <p:nvSpPr>
          <p:cNvPr id="37890" name="标题 1"/>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3.ArcGIS Pro</a:t>
            </a:r>
            <a:r>
              <a:rPr lang="zh-CN" altLang="en-US" sz="3200" b="1" dirty="0">
                <a:latin typeface="黑体" panose="02010609060101010101" pitchFamily="49" charset="-122"/>
                <a:ea typeface="黑体" panose="02010609060101010101" pitchFamily="49" charset="-122"/>
              </a:rPr>
              <a:t>功能</a:t>
            </a:r>
            <a:r>
              <a:rPr lang="en-US" altLang="zh-CN" dirty="0"/>
              <a:t>-</a:t>
            </a:r>
            <a:r>
              <a:rPr lang="zh-CN" altLang="en-US" sz="2800" b="1" dirty="0">
                <a:solidFill>
                  <a:schemeClr val="accent1"/>
                </a:solidFill>
                <a:latin typeface="黑体" panose="02010609060101010101" pitchFamily="49" charset="-122"/>
                <a:ea typeface="黑体" panose="02010609060101010101" pitchFamily="49" charset="-122"/>
              </a:rPr>
              <a:t>高程设置</a:t>
            </a:r>
          </a:p>
        </p:txBody>
      </p:sp>
      <p:pic>
        <p:nvPicPr>
          <p:cNvPr id="3789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4652" y="1472102"/>
            <a:ext cx="4061345" cy="401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9694812" y="982281"/>
            <a:ext cx="7772400" cy="387798"/>
          </a:xfrm>
          <a:prstGeom prst="rect">
            <a:avLst/>
          </a:prstGeom>
          <a:noFill/>
        </p:spPr>
        <p:txBody>
          <a:bodyPr vert="horz" lIns="0" tIns="0" rIns="0" bIns="0" rtlCol="0" anchor="t">
            <a:spAutoFit/>
          </a:bodyPr>
          <a:lstStyle>
            <a:lvl1pPr algn="l" defTabSz="914400" rtl="0" eaLnBrk="1" latinLnBrk="0" hangingPunct="1">
              <a:lnSpc>
                <a:spcPct val="90000"/>
              </a:lnSpc>
              <a:spcBef>
                <a:spcPct val="0"/>
              </a:spcBef>
              <a:buNone/>
              <a:defRPr lang="en-US" sz="3600" kern="1200" spc="100" baseline="0" dirty="0">
                <a:solidFill>
                  <a:schemeClr val="tx1"/>
                </a:solidFill>
                <a:latin typeface="微软雅黑" panose="020B0503020204020204" pitchFamily="34" charset="-122"/>
                <a:ea typeface="微软雅黑" panose="020B0503020204020204" pitchFamily="34" charset="-122"/>
                <a:cs typeface="+mj-cs"/>
              </a:defRPr>
            </a:lvl1pPr>
          </a:lstStyle>
          <a:p>
            <a:r>
              <a:rPr lang="zh-CN" altLang="en-US" sz="2800" dirty="0"/>
              <a:t>拉升设置</a:t>
            </a:r>
          </a:p>
        </p:txBody>
      </p:sp>
      <p:pic>
        <p:nvPicPr>
          <p:cNvPr id="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4612" y="1617672"/>
            <a:ext cx="3830638"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8548" y="3506461"/>
            <a:ext cx="39687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878388" y="5695207"/>
            <a:ext cx="6092825" cy="1200329"/>
          </a:xfrm>
          <a:prstGeom prst="rect">
            <a:avLst/>
          </a:prstGeom>
        </p:spPr>
        <p:txBody>
          <a:bodyPr>
            <a:spAutoFit/>
          </a:bodyPr>
          <a:lstStyle/>
          <a:p>
            <a:r>
              <a:rPr lang="zh-CN" altLang="en-US" dirty="0"/>
              <a:t>最小高度</a:t>
            </a:r>
            <a:endParaRPr lang="en-US" altLang="zh-CN" dirty="0"/>
          </a:p>
          <a:p>
            <a:r>
              <a:rPr lang="zh-CN" altLang="en-US" dirty="0"/>
              <a:t>最大高度</a:t>
            </a:r>
            <a:endParaRPr lang="en-US" altLang="zh-CN" dirty="0"/>
          </a:p>
          <a:p>
            <a:r>
              <a:rPr lang="zh-CN" altLang="en-US" dirty="0"/>
              <a:t>基础高度</a:t>
            </a:r>
            <a:endParaRPr lang="en-US" altLang="zh-CN" dirty="0"/>
          </a:p>
          <a:p>
            <a:r>
              <a:rPr lang="zh-CN" altLang="en-US" dirty="0"/>
              <a:t>绝对高度</a:t>
            </a:r>
          </a:p>
        </p:txBody>
      </p:sp>
    </p:spTree>
    <p:extLst>
      <p:ext uri="{BB962C8B-B14F-4D97-AF65-F5344CB8AC3E}">
        <p14:creationId xmlns:p14="http://schemas.microsoft.com/office/powerpoint/2010/main" val="277138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1"/>
          </p:nvPr>
        </p:nvSpPr>
        <p:spPr/>
        <p:txBody>
          <a:bodyPr>
            <a:normAutofit/>
          </a:bodyPr>
          <a:lstStyle/>
          <a:p>
            <a:r>
              <a:rPr lang="en-US" altLang="zh-CN" b="1" dirty="0">
                <a:latin typeface="黑体" panose="02010609060101010101" pitchFamily="49" charset="-122"/>
                <a:ea typeface="黑体" panose="02010609060101010101" pitchFamily="49" charset="-122"/>
              </a:rPr>
              <a:t>ArcGIS pro</a:t>
            </a:r>
          </a:p>
          <a:p>
            <a:r>
              <a:rPr lang="en-US" altLang="zh-CN" b="1" dirty="0">
                <a:latin typeface="黑体" panose="02010609060101010101" pitchFamily="49" charset="-122"/>
                <a:ea typeface="黑体" panose="02010609060101010101" pitchFamily="49" charset="-122"/>
              </a:rPr>
              <a:t>ArcGIS Pro</a:t>
            </a:r>
            <a:r>
              <a:rPr lang="zh-CN" altLang="en-US" b="1" dirty="0">
                <a:latin typeface="黑体" panose="02010609060101010101" pitchFamily="49" charset="-122"/>
                <a:ea typeface="黑体" panose="02010609060101010101" pitchFamily="49" charset="-122"/>
              </a:rPr>
              <a:t>工程管理</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ArcGIS Pro</a:t>
            </a:r>
            <a:r>
              <a:rPr lang="zh-CN" altLang="en-US" b="1" dirty="0">
                <a:latin typeface="黑体" panose="02010609060101010101" pitchFamily="49" charset="-122"/>
                <a:ea typeface="黑体" panose="02010609060101010101" pitchFamily="49" charset="-122"/>
              </a:rPr>
              <a:t>主要功能</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矢量切片</a:t>
            </a:r>
            <a:endParaRPr lang="en-US" altLang="zh-CN" b="1" dirty="0">
              <a:latin typeface="黑体" panose="02010609060101010101" pitchFamily="49" charset="-122"/>
              <a:ea typeface="黑体" panose="02010609060101010101" pitchFamily="49" charset="-122"/>
            </a:endParaRPr>
          </a:p>
        </p:txBody>
      </p:sp>
      <p:sp>
        <p:nvSpPr>
          <p:cNvPr id="4" name="标题 3"/>
          <p:cNvSpPr>
            <a:spLocks noGrp="1"/>
          </p:cNvSpPr>
          <p:nvPr>
            <p:ph type="title"/>
          </p:nvPr>
        </p:nvSpPr>
        <p:spPr/>
        <p:txBody>
          <a:bodyPr/>
          <a:lstStyle/>
          <a:p>
            <a:pPr marL="571500" indent="-571500">
              <a:buFont typeface="Wingdings" panose="05000000000000000000" pitchFamily="2" charset="2"/>
              <a:buChar char="p"/>
            </a:pPr>
            <a:r>
              <a:rPr lang="zh-CN" altLang="en-US" b="1" dirty="0">
                <a:solidFill>
                  <a:srgbClr val="002060"/>
                </a:solidFill>
                <a:latin typeface="黑体" panose="02010609060101010101" pitchFamily="49" charset="-122"/>
                <a:ea typeface="黑体" panose="02010609060101010101" pitchFamily="49" charset="-122"/>
              </a:rPr>
              <a:t>主要内容</a:t>
            </a:r>
          </a:p>
        </p:txBody>
      </p:sp>
    </p:spTree>
    <p:extLst>
      <p:ext uri="{BB962C8B-B14F-4D97-AF65-F5344CB8AC3E}">
        <p14:creationId xmlns:p14="http://schemas.microsoft.com/office/powerpoint/2010/main" val="332468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1"/>
          </p:nvPr>
        </p:nvSpPr>
        <p:spPr/>
        <p:txBody>
          <a:bodyPr>
            <a:normAutofit/>
          </a:bodyPr>
          <a:lstStyle/>
          <a:p>
            <a:pPr>
              <a:defRPr/>
            </a:pPr>
            <a:r>
              <a:rPr lang="zh-CN" altLang="zh-CN" dirty="0">
                <a:latin typeface="+mn-ea"/>
              </a:rPr>
              <a:t>二三维一体化 </a:t>
            </a:r>
            <a:endParaRPr lang="en-US" altLang="zh-CN" dirty="0">
              <a:latin typeface="+mn-ea"/>
            </a:endParaRPr>
          </a:p>
          <a:p>
            <a:pPr lvl="1">
              <a:defRPr/>
            </a:pPr>
            <a:r>
              <a:rPr lang="zh-CN" altLang="zh-CN" b="1" dirty="0"/>
              <a:t>二三维数据编辑一体化。将多个地图加载到</a:t>
            </a:r>
            <a:r>
              <a:rPr lang="en-US" altLang="zh-CN" b="1" dirty="0"/>
              <a:t>Pro</a:t>
            </a:r>
            <a:r>
              <a:rPr lang="zh-CN" altLang="zh-CN" b="1" dirty="0"/>
              <a:t>中，可以设置联动显示。 </a:t>
            </a:r>
            <a:endParaRPr lang="en-US" altLang="zh-CN" b="1" dirty="0"/>
          </a:p>
          <a:p>
            <a:pPr lvl="1">
              <a:defRPr/>
            </a:pPr>
            <a:r>
              <a:rPr lang="en-US" altLang="zh-CN" b="1" dirty="0"/>
              <a:t>ArcGIS Pro</a:t>
            </a:r>
            <a:r>
              <a:rPr lang="zh-CN" altLang="zh-CN" b="1" dirty="0"/>
              <a:t>打通了与</a:t>
            </a:r>
            <a:r>
              <a:rPr lang="en-US" altLang="zh-CN" b="1" dirty="0" err="1"/>
              <a:t>cityEngine</a:t>
            </a:r>
            <a:r>
              <a:rPr lang="zh-CN" altLang="zh-CN" b="1" dirty="0"/>
              <a:t>（</a:t>
            </a:r>
            <a:r>
              <a:rPr lang="en-US" altLang="zh-CN" b="1" dirty="0"/>
              <a:t>ArcGIS </a:t>
            </a:r>
            <a:r>
              <a:rPr lang="zh-CN" altLang="zh-CN" b="1" dirty="0"/>
              <a:t>三维建模的一个产品）的技术通道，在</a:t>
            </a:r>
            <a:r>
              <a:rPr lang="en-US" altLang="zh-CN" b="1" dirty="0"/>
              <a:t>CE</a:t>
            </a:r>
            <a:r>
              <a:rPr lang="zh-CN" altLang="zh-CN" b="1" dirty="0"/>
              <a:t>中创建的三维规则可以直接在</a:t>
            </a:r>
            <a:r>
              <a:rPr lang="en-US" altLang="zh-CN" b="1" dirty="0"/>
              <a:t>Pro</a:t>
            </a:r>
            <a:r>
              <a:rPr lang="zh-CN" altLang="zh-CN" b="1" dirty="0"/>
              <a:t>中使用，这样就可以实现二三维一体化编辑了，如下图所示，新创建一个面要素，在三维场景中会根据规则自动生成三维模型，实现所见即得的二三维一体化编辑。 </a:t>
            </a:r>
          </a:p>
          <a:p>
            <a:pPr marL="0" indent="0">
              <a:buNone/>
              <a:defRPr/>
            </a:pPr>
            <a:endParaRPr lang="zh-CN" altLang="en-US" dirty="0"/>
          </a:p>
        </p:txBody>
      </p:sp>
      <p:sp>
        <p:nvSpPr>
          <p:cNvPr id="2" name="标题 1"/>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3.ArcGIS Pro</a:t>
            </a:r>
            <a:r>
              <a:rPr lang="zh-CN" altLang="en-US" sz="3200" b="1" dirty="0">
                <a:latin typeface="黑体" panose="02010609060101010101" pitchFamily="49" charset="-122"/>
                <a:ea typeface="黑体" panose="02010609060101010101" pitchFamily="49" charset="-122"/>
              </a:rPr>
              <a:t>功能</a:t>
            </a:r>
            <a:r>
              <a:rPr lang="en-US" altLang="zh-CN" b="1" dirty="0">
                <a:latin typeface="黑体" panose="02010609060101010101" pitchFamily="49" charset="-122"/>
                <a:ea typeface="黑体" panose="02010609060101010101" pitchFamily="49" charset="-122"/>
              </a:rPr>
              <a:t>-</a:t>
            </a:r>
            <a:r>
              <a:rPr lang="zh-CN" altLang="zh-CN" sz="2800" b="1" dirty="0">
                <a:solidFill>
                  <a:schemeClr val="accent1"/>
                </a:solidFill>
                <a:latin typeface="黑体" panose="02010609060101010101" pitchFamily="49" charset="-122"/>
                <a:ea typeface="黑体" panose="02010609060101010101" pitchFamily="49" charset="-122"/>
              </a:rPr>
              <a:t>二三维一体化 </a:t>
            </a:r>
            <a:endParaRPr lang="zh-CN" altLang="en-US" sz="2800" b="1" dirty="0">
              <a:solidFill>
                <a:schemeClr val="accent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6846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3"/>
          <p:cNvSpPr>
            <a:spLocks noGrp="1"/>
          </p:cNvSpPr>
          <p:nvPr>
            <p:ph type="title"/>
          </p:nvPr>
        </p:nvSpPr>
        <p:spPr/>
        <p:txBody>
          <a:bodyPr/>
          <a:lstStyle/>
          <a:p>
            <a:r>
              <a:rPr lang="zh-CN" altLang="en-US" sz="3200" b="1" dirty="0">
                <a:latin typeface="黑体" panose="02010609060101010101" pitchFamily="49" charset="-122"/>
                <a:ea typeface="黑体" panose="02010609060101010101" pitchFamily="49" charset="-122"/>
              </a:rPr>
              <a:t>三维和二维地图的关系</a:t>
            </a:r>
          </a:p>
        </p:txBody>
      </p:sp>
      <p:sp>
        <p:nvSpPr>
          <p:cNvPr id="40963" name="内容占位符 4"/>
          <p:cNvSpPr>
            <a:spLocks noGrp="1"/>
          </p:cNvSpPr>
          <p:nvPr>
            <p:ph sz="half" idx="4294967295"/>
          </p:nvPr>
        </p:nvSpPr>
        <p:spPr>
          <a:xfrm>
            <a:off x="1773932" y="1712646"/>
            <a:ext cx="7920880" cy="5145354"/>
          </a:xfrm>
        </p:spPr>
        <p:txBody>
          <a:bodyPr>
            <a:normAutofit/>
          </a:bodyPr>
          <a:lstStyle/>
          <a:p>
            <a:pPr>
              <a:buClr>
                <a:srgbClr val="C00000"/>
              </a:buClr>
            </a:pPr>
            <a:r>
              <a:rPr lang="zh-CN" altLang="en-US" sz="2400" b="1" dirty="0">
                <a:latin typeface="微软雅黑" panose="020B0503020204020204" pitchFamily="34" charset="-122"/>
                <a:ea typeface="微软雅黑" panose="020B0503020204020204" pitchFamily="34" charset="-122"/>
              </a:rPr>
              <a:t>相互转化</a:t>
            </a:r>
            <a:endParaRPr lang="en-US" altLang="zh-CN" sz="2400" b="1" dirty="0">
              <a:latin typeface="微软雅黑" panose="020B0503020204020204" pitchFamily="34" charset="-122"/>
              <a:ea typeface="微软雅黑" panose="020B0503020204020204" pitchFamily="34" charset="-122"/>
            </a:endParaRPr>
          </a:p>
          <a:p>
            <a:pPr>
              <a:buClr>
                <a:srgbClr val="C00000"/>
              </a:buClr>
            </a:pPr>
            <a:r>
              <a:rPr lang="zh-CN" altLang="en-US" sz="2400" b="1" dirty="0">
                <a:latin typeface="微软雅黑" panose="020B0503020204020204" pitchFamily="34" charset="-122"/>
                <a:ea typeface="微软雅黑" panose="020B0503020204020204" pitchFamily="34" charset="-122"/>
              </a:rPr>
              <a:t>联动显示</a:t>
            </a:r>
          </a:p>
        </p:txBody>
      </p:sp>
      <p:pic>
        <p:nvPicPr>
          <p:cNvPr id="40964"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0236" y="3450960"/>
            <a:ext cx="6270735" cy="33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8348" y="948621"/>
            <a:ext cx="5136323" cy="251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4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idx="4294967295"/>
          </p:nvPr>
        </p:nvSpPr>
        <p:spPr>
          <a:xfrm>
            <a:off x="978914" y="816170"/>
            <a:ext cx="7772400" cy="388938"/>
          </a:xfrm>
        </p:spPr>
        <p:txBody>
          <a:bodyPr>
            <a:normAutofit fontScale="90000"/>
          </a:bodyPr>
          <a:lstStyle/>
          <a:p>
            <a:r>
              <a:rPr lang="zh-CN" altLang="en-US" sz="2800" b="1" dirty="0">
                <a:latin typeface="微软雅黑" panose="020B0503020204020204" pitchFamily="34" charset="-122"/>
                <a:ea typeface="微软雅黑" panose="020B0503020204020204" pitchFamily="34" charset="-122"/>
              </a:rPr>
              <a:t>三维场景模式</a:t>
            </a:r>
          </a:p>
        </p:txBody>
      </p:sp>
      <p:sp>
        <p:nvSpPr>
          <p:cNvPr id="41987" name="内容占位符 2"/>
          <p:cNvSpPr>
            <a:spLocks noGrp="1"/>
          </p:cNvSpPr>
          <p:nvPr>
            <p:ph sz="half" idx="4294967295"/>
          </p:nvPr>
        </p:nvSpPr>
        <p:spPr>
          <a:xfrm>
            <a:off x="1413486" y="1603786"/>
            <a:ext cx="7761288" cy="4716462"/>
          </a:xfrm>
        </p:spPr>
        <p:txBody>
          <a:bodyPr>
            <a:normAutofit/>
          </a:bodyPr>
          <a:lstStyle/>
          <a:p>
            <a:pPr>
              <a:buClr>
                <a:srgbClr val="C00000"/>
              </a:buClr>
            </a:pPr>
            <a:r>
              <a:rPr lang="zh-CN" altLang="en-US" sz="2400" b="1" dirty="0"/>
              <a:t>全球模式</a:t>
            </a:r>
            <a:endParaRPr lang="en-US" altLang="zh-CN" sz="2400" b="1" dirty="0"/>
          </a:p>
          <a:p>
            <a:pPr lvl="1">
              <a:buClr>
                <a:srgbClr val="C00000"/>
              </a:buClr>
            </a:pPr>
            <a:r>
              <a:rPr lang="en-US" altLang="zh-CN" sz="2400" b="1" dirty="0"/>
              <a:t>WGS84</a:t>
            </a:r>
          </a:p>
          <a:p>
            <a:pPr>
              <a:buClr>
                <a:srgbClr val="C00000"/>
              </a:buClr>
            </a:pPr>
            <a:r>
              <a:rPr lang="zh-CN" altLang="en-US" sz="2400" b="1" dirty="0"/>
              <a:t>局部模式</a:t>
            </a:r>
            <a:endParaRPr lang="en-US" altLang="zh-CN" sz="2400" b="1" dirty="0"/>
          </a:p>
          <a:p>
            <a:pPr lvl="1">
              <a:buClr>
                <a:srgbClr val="C00000"/>
              </a:buClr>
            </a:pPr>
            <a:r>
              <a:rPr lang="zh-CN" altLang="en-US" sz="2400" b="1" dirty="0"/>
              <a:t>任意坐标系</a:t>
            </a:r>
            <a:endParaRPr lang="en-US" altLang="zh-CN" sz="2400" b="1" dirty="0"/>
          </a:p>
        </p:txBody>
      </p:sp>
      <p:pic>
        <p:nvPicPr>
          <p:cNvPr id="4198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861" y="537752"/>
            <a:ext cx="3444811" cy="344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0196" y="3161642"/>
            <a:ext cx="3683257" cy="357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483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559391" y="432081"/>
            <a:ext cx="10512425" cy="1325563"/>
          </a:xfrm>
        </p:spPr>
        <p:txBody>
          <a:bodyPr>
            <a:normAutofit/>
          </a:bodyPr>
          <a:lstStyle/>
          <a:p>
            <a:r>
              <a:rPr lang="zh-CN" altLang="en-US" sz="2800" b="1" dirty="0">
                <a:latin typeface="微软雅黑" panose="020B0503020204020204" pitchFamily="34" charset="-122"/>
                <a:ea typeface="微软雅黑" panose="020B0503020204020204" pitchFamily="34" charset="-122"/>
              </a:rPr>
              <a:t>编辑三维对象</a:t>
            </a:r>
          </a:p>
        </p:txBody>
      </p:sp>
      <p:sp>
        <p:nvSpPr>
          <p:cNvPr id="45059" name="内容占位符 2"/>
          <p:cNvSpPr>
            <a:spLocks noGrp="1"/>
          </p:cNvSpPr>
          <p:nvPr>
            <p:ph sz="half" idx="4294967295"/>
          </p:nvPr>
        </p:nvSpPr>
        <p:spPr>
          <a:xfrm>
            <a:off x="981844" y="1757644"/>
            <a:ext cx="7315200" cy="5118100"/>
          </a:xfrm>
        </p:spPr>
        <p:txBody>
          <a:bodyPr>
            <a:normAutofit/>
          </a:bodyPr>
          <a:lstStyle/>
          <a:p>
            <a:pPr>
              <a:buClr>
                <a:srgbClr val="C00000"/>
              </a:buClr>
            </a:pPr>
            <a:r>
              <a:rPr lang="zh-CN" altLang="en-US" sz="2400" b="1" dirty="0">
                <a:latin typeface="微软雅黑" panose="020B0503020204020204" pitchFamily="34" charset="-122"/>
                <a:ea typeface="微软雅黑" panose="020B0503020204020204" pitchFamily="34" charset="-122"/>
              </a:rPr>
              <a:t>创建新的三维对象</a:t>
            </a:r>
            <a:endParaRPr lang="en-US" altLang="zh-CN" sz="2400" b="1" dirty="0">
              <a:latin typeface="微软雅黑" panose="020B0503020204020204" pitchFamily="34" charset="-122"/>
              <a:ea typeface="微软雅黑" panose="020B0503020204020204" pitchFamily="34" charset="-122"/>
            </a:endParaRPr>
          </a:p>
          <a:p>
            <a:pPr>
              <a:buClr>
                <a:srgbClr val="C00000"/>
              </a:buClr>
            </a:pPr>
            <a:r>
              <a:rPr lang="zh-CN" altLang="en-US" sz="2400" b="1" dirty="0">
                <a:latin typeface="微软雅黑" panose="020B0503020204020204" pitchFamily="34" charset="-122"/>
                <a:ea typeface="微软雅黑" panose="020B0503020204020204" pitchFamily="34" charset="-122"/>
              </a:rPr>
              <a:t>导入</a:t>
            </a:r>
            <a:r>
              <a:rPr lang="en-US" altLang="zh-CN" sz="2400" b="1" dirty="0">
                <a:latin typeface="微软雅黑" panose="020B0503020204020204" pitchFamily="34" charset="-122"/>
                <a:ea typeface="微软雅黑" panose="020B0503020204020204" pitchFamily="34" charset="-122"/>
              </a:rPr>
              <a:t>DAE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OBJ</a:t>
            </a:r>
            <a:r>
              <a:rPr lang="zh-CN" altLang="en-US" sz="2400" b="1" dirty="0">
                <a:latin typeface="微软雅黑" panose="020B0503020204020204" pitchFamily="34" charset="-122"/>
                <a:ea typeface="微软雅黑" panose="020B0503020204020204" pitchFamily="34" charset="-122"/>
              </a:rPr>
              <a:t>模型</a:t>
            </a:r>
            <a:endParaRPr lang="en-US" altLang="zh-CN" sz="2400" b="1" dirty="0">
              <a:latin typeface="微软雅黑" panose="020B0503020204020204" pitchFamily="34" charset="-122"/>
              <a:ea typeface="微软雅黑" panose="020B0503020204020204" pitchFamily="34" charset="-122"/>
            </a:endParaRPr>
          </a:p>
          <a:p>
            <a:pPr>
              <a:buClr>
                <a:srgbClr val="C00000"/>
              </a:buClr>
            </a:pPr>
            <a:r>
              <a:rPr lang="zh-CN" altLang="en-US" sz="2400" b="1" dirty="0">
                <a:latin typeface="微软雅黑" panose="020B0503020204020204" pitchFamily="34" charset="-122"/>
                <a:ea typeface="微软雅黑" panose="020B0503020204020204" pitchFamily="34" charset="-122"/>
              </a:rPr>
              <a:t>捕捉</a:t>
            </a:r>
            <a:r>
              <a:rPr lang="en-US" altLang="zh-CN" sz="2400" b="1" dirty="0">
                <a:latin typeface="微软雅黑" panose="020B0503020204020204" pitchFamily="34" charset="-122"/>
                <a:ea typeface="微软雅黑" panose="020B0503020204020204" pitchFamily="34" charset="-122"/>
              </a:rPr>
              <a:t>Scene</a:t>
            </a:r>
            <a:r>
              <a:rPr lang="zh-CN" altLang="en-US" sz="2400" b="1" dirty="0">
                <a:latin typeface="微软雅黑" panose="020B0503020204020204" pitchFamily="34" charset="-122"/>
                <a:ea typeface="微软雅黑" panose="020B0503020204020204" pitchFamily="34" charset="-122"/>
              </a:rPr>
              <a:t>图层</a:t>
            </a:r>
            <a:endParaRPr lang="en-US" altLang="zh-CN" sz="2400" b="1" dirty="0">
              <a:latin typeface="微软雅黑" panose="020B0503020204020204" pitchFamily="34" charset="-122"/>
              <a:ea typeface="微软雅黑" panose="020B0503020204020204" pitchFamily="34" charset="-122"/>
            </a:endParaRPr>
          </a:p>
          <a:p>
            <a:pPr>
              <a:buClr>
                <a:srgbClr val="C00000"/>
              </a:buClr>
            </a:pPr>
            <a:r>
              <a:rPr lang="zh-CN" altLang="en-US" sz="2400" b="1" dirty="0">
                <a:latin typeface="微软雅黑" panose="020B0503020204020204" pitchFamily="34" charset="-122"/>
                <a:ea typeface="微软雅黑" panose="020B0503020204020204" pitchFamily="34" charset="-122"/>
              </a:rPr>
              <a:t>应用</a:t>
            </a:r>
            <a:r>
              <a:rPr lang="en-US" altLang="zh-CN" sz="2400" b="1" dirty="0">
                <a:latin typeface="微软雅黑" panose="020B0503020204020204" pitchFamily="34" charset="-122"/>
                <a:ea typeface="微软雅黑" panose="020B0503020204020204" pitchFamily="34" charset="-122"/>
              </a:rPr>
              <a:t>CE</a:t>
            </a:r>
            <a:r>
              <a:rPr lang="zh-CN" altLang="en-US" sz="2400" b="1" dirty="0">
                <a:latin typeface="微软雅黑" panose="020B0503020204020204" pitchFamily="34" charset="-122"/>
                <a:ea typeface="微软雅黑" panose="020B0503020204020204" pitchFamily="34" charset="-122"/>
              </a:rPr>
              <a:t>的三维规则包</a:t>
            </a:r>
            <a:endParaRPr lang="en-US" altLang="zh-CN" sz="2400" b="1" dirty="0">
              <a:latin typeface="微软雅黑" panose="020B0503020204020204" pitchFamily="34" charset="-122"/>
              <a:ea typeface="微软雅黑" panose="020B0503020204020204" pitchFamily="34" charset="-122"/>
            </a:endParaRPr>
          </a:p>
          <a:p>
            <a:pPr>
              <a:buClr>
                <a:srgbClr val="C00000"/>
              </a:buClr>
            </a:pPr>
            <a:r>
              <a:rPr lang="zh-CN" altLang="en-US" sz="2400" b="1" dirty="0">
                <a:latin typeface="微软雅黑" panose="020B0503020204020204" pitchFamily="34" charset="-122"/>
                <a:ea typeface="微软雅黑" panose="020B0503020204020204" pitchFamily="34" charset="-122"/>
              </a:rPr>
              <a:t>编辑 </a:t>
            </a:r>
            <a:r>
              <a:rPr lang="en-US" altLang="zh-CN" sz="2400" b="1" dirty="0">
                <a:latin typeface="微软雅黑" panose="020B0503020204020204" pitchFamily="34" charset="-122"/>
                <a:ea typeface="微软雅黑" panose="020B0503020204020204" pitchFamily="34" charset="-122"/>
              </a:rPr>
              <a:t>Z </a:t>
            </a:r>
            <a:r>
              <a:rPr lang="zh-CN" altLang="en-US" sz="2400" b="1" dirty="0">
                <a:latin typeface="微软雅黑" panose="020B0503020204020204" pitchFamily="34" charset="-122"/>
                <a:ea typeface="微软雅黑" panose="020B0503020204020204" pitchFamily="34" charset="-122"/>
              </a:rPr>
              <a:t>高程值</a:t>
            </a:r>
          </a:p>
        </p:txBody>
      </p:sp>
      <p:pic>
        <p:nvPicPr>
          <p:cNvPr id="4" name="Picture 4"/>
          <p:cNvPicPr>
            <a:picLocks noChangeAspect="1"/>
          </p:cNvPicPr>
          <p:nvPr/>
        </p:nvPicPr>
        <p:blipFill>
          <a:blip r:embed="rId2"/>
          <a:stretch>
            <a:fillRect/>
          </a:stretch>
        </p:blipFill>
        <p:spPr>
          <a:xfrm>
            <a:off x="5590356" y="298169"/>
            <a:ext cx="6039078" cy="3390127"/>
          </a:xfrm>
          <a:prstGeom prst="rect">
            <a:avLst/>
          </a:prstGeom>
          <a:ln>
            <a:noFill/>
          </a:ln>
          <a:effectLst>
            <a:outerShdw blurRad="292100" dist="139700" dir="2700000" algn="tl" rotWithShape="0">
              <a:srgbClr val="333333">
                <a:alpha val="65000"/>
              </a:srgbClr>
            </a:outerShdw>
          </a:effectLst>
        </p:spPr>
      </p:pic>
      <p:pic>
        <p:nvPicPr>
          <p:cNvPr id="5" name="Picture 5"/>
          <p:cNvPicPr>
            <a:picLocks noChangeAspect="1"/>
          </p:cNvPicPr>
          <p:nvPr/>
        </p:nvPicPr>
        <p:blipFill>
          <a:blip r:embed="rId3"/>
          <a:stretch>
            <a:fillRect/>
          </a:stretch>
        </p:blipFill>
        <p:spPr>
          <a:xfrm>
            <a:off x="8827627" y="3849985"/>
            <a:ext cx="2806081" cy="2621318"/>
          </a:xfrm>
          <a:prstGeom prst="rect">
            <a:avLst/>
          </a:prstGeom>
          <a:ln>
            <a:noFill/>
          </a:ln>
          <a:effectLst>
            <a:outerShdw blurRad="292100" dist="139700" dir="2700000" algn="tl" rotWithShape="0">
              <a:srgbClr val="333333">
                <a:alpha val="65000"/>
              </a:srgbClr>
            </a:outerShdw>
          </a:effectLst>
        </p:spPr>
      </p:pic>
      <p:pic>
        <p:nvPicPr>
          <p:cNvPr id="6" name="Picture 7"/>
          <p:cNvPicPr>
            <a:picLocks noChangeAspect="1"/>
          </p:cNvPicPr>
          <p:nvPr/>
        </p:nvPicPr>
        <p:blipFill>
          <a:blip r:embed="rId4"/>
          <a:stretch>
            <a:fillRect/>
          </a:stretch>
        </p:blipFill>
        <p:spPr>
          <a:xfrm>
            <a:off x="6698822" y="3755252"/>
            <a:ext cx="2160336" cy="29321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168660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内容占位符 4"/>
          <p:cNvSpPr>
            <a:spLocks noGrp="1"/>
          </p:cNvSpPr>
          <p:nvPr>
            <p:ph idx="11"/>
          </p:nvPr>
        </p:nvSpPr>
        <p:spPr>
          <a:xfrm>
            <a:off x="1125860" y="1988840"/>
            <a:ext cx="9134391" cy="4732635"/>
          </a:xfrm>
        </p:spPr>
        <p:txBody>
          <a:bodyPr>
            <a:normAutofit lnSpcReduction="10000"/>
          </a:bodyPr>
          <a:lstStyle/>
          <a:p>
            <a:r>
              <a:rPr lang="zh-CN" altLang="en-US" sz="2600" b="1" dirty="0"/>
              <a:t>地图布局大小和方向</a:t>
            </a:r>
            <a:endParaRPr lang="en-US" altLang="zh-CN" sz="2600" b="1" dirty="0"/>
          </a:p>
          <a:p>
            <a:r>
              <a:rPr lang="zh-CN" altLang="en-US" b="1" dirty="0"/>
              <a:t>添加二维地图、三维场景</a:t>
            </a:r>
            <a:endParaRPr lang="en-US" altLang="zh-CN" b="1" dirty="0"/>
          </a:p>
          <a:p>
            <a:r>
              <a:rPr lang="zh-CN" altLang="en-US" b="1" dirty="0"/>
              <a:t>添加其他布局元素</a:t>
            </a:r>
            <a:endParaRPr lang="en-US" altLang="zh-CN" b="1" dirty="0"/>
          </a:p>
          <a:p>
            <a:pPr lvl="1"/>
            <a:r>
              <a:rPr lang="zh-CN" altLang="en-US" sz="2800" b="1" dirty="0"/>
              <a:t>图例</a:t>
            </a:r>
            <a:endParaRPr lang="en-US" altLang="zh-CN" sz="2800" b="1" dirty="0"/>
          </a:p>
          <a:p>
            <a:pPr lvl="1"/>
            <a:r>
              <a:rPr lang="zh-CN" altLang="en-US" sz="2800" b="1" dirty="0"/>
              <a:t>指北针</a:t>
            </a:r>
            <a:endParaRPr lang="en-US" altLang="zh-CN" sz="2800" b="1" dirty="0"/>
          </a:p>
          <a:p>
            <a:pPr lvl="1"/>
            <a:r>
              <a:rPr lang="zh-CN" altLang="en-US" sz="2800" b="1" dirty="0"/>
              <a:t>标题</a:t>
            </a:r>
            <a:endParaRPr lang="en-US" altLang="zh-CN" sz="2800" b="1" dirty="0"/>
          </a:p>
          <a:p>
            <a:pPr lvl="1"/>
            <a:r>
              <a:rPr lang="zh-CN" altLang="en-US" sz="2800" b="1" dirty="0"/>
              <a:t>动态文本</a:t>
            </a:r>
            <a:endParaRPr lang="en-US" altLang="zh-CN" sz="2800" b="1" dirty="0"/>
          </a:p>
          <a:p>
            <a:pPr lvl="1"/>
            <a:r>
              <a:rPr lang="zh-CN" altLang="en-US" sz="2800" b="1" dirty="0"/>
              <a:t>图形</a:t>
            </a:r>
            <a:endParaRPr lang="en-US" altLang="zh-CN" sz="2800" b="1" dirty="0"/>
          </a:p>
          <a:p>
            <a:pPr lvl="1"/>
            <a:endParaRPr lang="zh-CN" altLang="en-US" dirty="0"/>
          </a:p>
        </p:txBody>
      </p:sp>
      <p:sp>
        <p:nvSpPr>
          <p:cNvPr id="47106" name="标题 3"/>
          <p:cNvSpPr>
            <a:spLocks noGrp="1"/>
          </p:cNvSpPr>
          <p:nvPr>
            <p:ph type="title"/>
          </p:nvPr>
        </p:nvSpPr>
        <p:spPr/>
        <p:txBody>
          <a:bodyPr/>
          <a:lstStyle/>
          <a:p>
            <a:r>
              <a:rPr lang="en-US" altLang="zh-CN" sz="2800" b="1" dirty="0">
                <a:latin typeface="黑体" panose="02010609060101010101" pitchFamily="49" charset="-122"/>
                <a:ea typeface="黑体" panose="02010609060101010101" pitchFamily="49" charset="-122"/>
              </a:rPr>
              <a:t>3.ArcGIS</a:t>
            </a:r>
            <a:r>
              <a:rPr lang="en-US" altLang="zh-CN" sz="3200" b="1" dirty="0">
                <a:latin typeface="黑体" panose="02010609060101010101" pitchFamily="49" charset="-122"/>
                <a:ea typeface="黑体" panose="02010609060101010101" pitchFamily="49" charset="-122"/>
              </a:rPr>
              <a:t> Pro</a:t>
            </a:r>
            <a:r>
              <a:rPr lang="zh-CN" altLang="en-US" sz="3200" b="1" dirty="0">
                <a:latin typeface="黑体" panose="02010609060101010101" pitchFamily="49" charset="-122"/>
                <a:ea typeface="黑体" panose="02010609060101010101" pitchFamily="49" charset="-122"/>
              </a:rPr>
              <a:t>功能</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创建地图布局</a:t>
            </a:r>
          </a:p>
        </p:txBody>
      </p:sp>
      <p:pic>
        <p:nvPicPr>
          <p:cNvPr id="4710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4409" y="4112908"/>
            <a:ext cx="4408488"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5106" y="1472102"/>
            <a:ext cx="4410075"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5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1"/>
          </p:nvPr>
        </p:nvSpPr>
        <p:spPr/>
        <p:txBody>
          <a:bodyPr>
            <a:normAutofit/>
          </a:bodyPr>
          <a:lstStyle/>
          <a:p>
            <a:r>
              <a:rPr lang="zh-CN" altLang="en-US" b="1" dirty="0"/>
              <a:t>发布到</a:t>
            </a:r>
            <a:r>
              <a:rPr lang="en-US" altLang="zh-CN" b="1" dirty="0"/>
              <a:t>ArcGIS Enterprise</a:t>
            </a:r>
          </a:p>
          <a:p>
            <a:r>
              <a:rPr lang="zh-CN" altLang="en-US" b="1" dirty="0"/>
              <a:t>服务类型</a:t>
            </a:r>
            <a:endParaRPr lang="en-US" altLang="zh-CN" b="1" dirty="0"/>
          </a:p>
          <a:p>
            <a:pPr lvl="1"/>
            <a:r>
              <a:rPr lang="zh-CN" altLang="en-US" sz="2400" b="1" dirty="0"/>
              <a:t>动态地图服务</a:t>
            </a:r>
            <a:endParaRPr lang="en-US" altLang="zh-CN" sz="2400" b="1" dirty="0"/>
          </a:p>
          <a:p>
            <a:pPr lvl="1"/>
            <a:r>
              <a:rPr lang="zh-CN" altLang="en-US" sz="2400" b="1" dirty="0"/>
              <a:t>缓存地图服务</a:t>
            </a:r>
            <a:endParaRPr lang="en-US" altLang="zh-CN" sz="2400" b="1" dirty="0"/>
          </a:p>
          <a:p>
            <a:pPr lvl="1"/>
            <a:r>
              <a:rPr lang="zh-CN" altLang="en-US" sz="2400" b="1" dirty="0"/>
              <a:t>要素服务</a:t>
            </a:r>
            <a:endParaRPr lang="en-US" altLang="zh-CN" sz="2400" b="1" dirty="0"/>
          </a:p>
          <a:p>
            <a:pPr lvl="1"/>
            <a:r>
              <a:rPr lang="zh-CN" altLang="en-US" sz="2400" b="1" dirty="0"/>
              <a:t>矢量切片服务</a:t>
            </a:r>
            <a:endParaRPr lang="en-US" altLang="zh-CN" sz="2400" b="1" dirty="0"/>
          </a:p>
          <a:p>
            <a:pPr lvl="1"/>
            <a:r>
              <a:rPr lang="zh-CN" altLang="en-US" sz="2400" b="1" dirty="0"/>
              <a:t>三维场景服务</a:t>
            </a:r>
            <a:endParaRPr lang="en-US" altLang="zh-CN" sz="2400" b="1" dirty="0"/>
          </a:p>
          <a:p>
            <a:endParaRPr lang="en-US" altLang="zh-CN" dirty="0"/>
          </a:p>
          <a:p>
            <a:endParaRPr lang="zh-CN" altLang="en-US" dirty="0"/>
          </a:p>
        </p:txBody>
      </p:sp>
      <p:sp>
        <p:nvSpPr>
          <p:cNvPr id="48130" name="标题 1"/>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3.ArcGIS Pro</a:t>
            </a:r>
            <a:r>
              <a:rPr lang="zh-CN" altLang="en-US" sz="3200" b="1" dirty="0">
                <a:latin typeface="黑体" panose="02010609060101010101" pitchFamily="49" charset="-122"/>
                <a:ea typeface="黑体" panose="02010609060101010101" pitchFamily="49" charset="-122"/>
              </a:rPr>
              <a:t>功能</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rPr>
              <a:t>发布服务</a:t>
            </a:r>
          </a:p>
        </p:txBody>
      </p:sp>
      <p:pic>
        <p:nvPicPr>
          <p:cNvPr id="4813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7526" y="5517853"/>
            <a:ext cx="5637246" cy="131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36251" y="669023"/>
            <a:ext cx="3048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8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内容占位符 2"/>
          <p:cNvSpPr>
            <a:spLocks noGrp="1"/>
          </p:cNvSpPr>
          <p:nvPr>
            <p:ph idx="11"/>
          </p:nvPr>
        </p:nvSpPr>
        <p:spPr>
          <a:xfrm>
            <a:off x="1125860" y="1828610"/>
            <a:ext cx="9134391" cy="4114801"/>
          </a:xfrm>
        </p:spPr>
        <p:txBody>
          <a:bodyPr>
            <a:normAutofit fontScale="77500" lnSpcReduction="20000"/>
          </a:bodyPr>
          <a:lstStyle/>
          <a:p>
            <a:r>
              <a:rPr lang="zh-CN" altLang="en-US" sz="3400" b="1" dirty="0"/>
              <a:t>采用</a:t>
            </a:r>
            <a:r>
              <a:rPr lang="en-US" altLang="zh-CN" sz="3400" b="1" dirty="0" err="1"/>
              <a:t>Mapbox</a:t>
            </a:r>
            <a:r>
              <a:rPr lang="en-US" altLang="zh-CN" sz="3400" b="1" dirty="0"/>
              <a:t> GL v8</a:t>
            </a:r>
          </a:p>
          <a:p>
            <a:r>
              <a:rPr lang="zh-CN" altLang="en-US" sz="3400" b="1" dirty="0"/>
              <a:t>支持自定义切片方案</a:t>
            </a:r>
          </a:p>
          <a:p>
            <a:r>
              <a:rPr lang="zh-CN" altLang="en-US" sz="3400" b="1" dirty="0"/>
              <a:t>任意坐标系统</a:t>
            </a:r>
          </a:p>
          <a:p>
            <a:r>
              <a:rPr lang="zh-CN" altLang="en-US" sz="3400" b="1" dirty="0"/>
              <a:t>切片方案需要满足上下比例尺级别之间是</a:t>
            </a:r>
            <a:r>
              <a:rPr lang="en-US" altLang="zh-CN" sz="3400" b="1" dirty="0"/>
              <a:t>2</a:t>
            </a:r>
            <a:r>
              <a:rPr lang="zh-CN" altLang="en-US" sz="3400" b="1" dirty="0"/>
              <a:t>倍的关系，切片大小为</a:t>
            </a:r>
            <a:r>
              <a:rPr lang="en-US" altLang="zh-CN" sz="3400" b="1" dirty="0"/>
              <a:t>512X512</a:t>
            </a:r>
          </a:p>
          <a:p>
            <a:r>
              <a:rPr lang="zh-CN" altLang="en-US" sz="3400" b="1" dirty="0"/>
              <a:t>直接发布矢量切片服务到</a:t>
            </a:r>
            <a:r>
              <a:rPr lang="en-US" altLang="zh-CN" sz="3400" b="1" dirty="0"/>
              <a:t>Portal</a:t>
            </a:r>
            <a:r>
              <a:rPr lang="zh-CN" altLang="en-US" sz="3400" b="1" dirty="0"/>
              <a:t>或</a:t>
            </a:r>
            <a:r>
              <a:rPr lang="en-US" altLang="zh-CN" sz="3400" b="1" dirty="0"/>
              <a:t>Online</a:t>
            </a:r>
            <a:r>
              <a:rPr lang="zh-CN" altLang="en-US" sz="3400" b="1" dirty="0"/>
              <a:t>中</a:t>
            </a:r>
          </a:p>
          <a:p>
            <a:r>
              <a:rPr lang="zh-CN" altLang="en-US" sz="3400" b="1" dirty="0"/>
              <a:t>支持五种切片方案形式</a:t>
            </a:r>
          </a:p>
          <a:p>
            <a:r>
              <a:rPr lang="zh-CN" altLang="en-US" sz="3400" b="1" dirty="0"/>
              <a:t>矢量切片图层可以被打印和输出</a:t>
            </a:r>
            <a:endParaRPr lang="en-US" altLang="zh-CN" sz="3400" b="1" dirty="0"/>
          </a:p>
          <a:p>
            <a:endParaRPr lang="zh-CN" altLang="en-US" dirty="0"/>
          </a:p>
          <a:p>
            <a:endParaRPr lang="zh-CN" altLang="en-US" dirty="0"/>
          </a:p>
        </p:txBody>
      </p:sp>
      <p:sp>
        <p:nvSpPr>
          <p:cNvPr id="49154" name="标题 1"/>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矢量切片  </a:t>
            </a:r>
            <a:r>
              <a:rPr lang="zh-CN" altLang="en-US" sz="2800" b="1" dirty="0">
                <a:solidFill>
                  <a:schemeClr val="accent1"/>
                </a:solidFill>
                <a:latin typeface="黑体" panose="02010609060101010101" pitchFamily="49" charset="-122"/>
                <a:ea typeface="黑体" panose="02010609060101010101" pitchFamily="49" charset="-122"/>
              </a:rPr>
              <a:t>矢量切片包</a:t>
            </a:r>
          </a:p>
        </p:txBody>
      </p:sp>
      <p:sp>
        <p:nvSpPr>
          <p:cNvPr id="49156" name="内容占位符 2"/>
          <p:cNvSpPr txBox="1">
            <a:spLocks/>
          </p:cNvSpPr>
          <p:nvPr/>
        </p:nvSpPr>
        <p:spPr bwMode="auto">
          <a:xfrm>
            <a:off x="2313686" y="1813980"/>
            <a:ext cx="4649788"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6213" indent="-176213" defTabSz="457200">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173038" defTabSz="45720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795338" indent="-173038" defTabSz="4572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216025" indent="-173038" defTabSz="4572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1546225" indent="-176213" defTabSz="4572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003425" indent="-176213" defTabSz="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460625" indent="-176213" defTabSz="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2917825" indent="-176213" defTabSz="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375025" indent="-176213" defTabSz="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ts val="300"/>
              </a:spcBef>
              <a:spcAft>
                <a:spcPts val="600"/>
              </a:spcAft>
              <a:buClr>
                <a:srgbClr val="666666"/>
              </a:buClr>
              <a:buSzPct val="80000"/>
              <a:buFontTx/>
              <a:buChar char="•"/>
            </a:pPr>
            <a:endParaRPr lang="en-US" altLang="zh-CN" sz="1800">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p:nvPicPr>
        <p:blipFill>
          <a:blip r:embed="rId4"/>
          <a:stretch>
            <a:fillRect/>
          </a:stretch>
        </p:blipFill>
        <p:spPr>
          <a:xfrm>
            <a:off x="9371933" y="64761"/>
            <a:ext cx="2536706" cy="3076207"/>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a:stretch>
            <a:fillRect/>
          </a:stretch>
        </p:blipFill>
        <p:spPr>
          <a:xfrm>
            <a:off x="6812020" y="4840098"/>
            <a:ext cx="2174875" cy="2206625"/>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6"/>
          <a:stretch>
            <a:fillRect/>
          </a:stretch>
        </p:blipFill>
        <p:spPr>
          <a:xfrm>
            <a:off x="9867837" y="3905250"/>
            <a:ext cx="2257425" cy="2952750"/>
          </a:xfrm>
          <a:prstGeom prst="rect">
            <a:avLst/>
          </a:prstGeom>
          <a:ln>
            <a:noFill/>
          </a:ln>
          <a:effectLst>
            <a:outerShdw blurRad="292100" dist="139700" dir="2700000" algn="tl" rotWithShape="0">
              <a:srgbClr val="333333">
                <a:alpha val="65000"/>
              </a:srgbClr>
            </a:outerShdw>
          </a:effectLst>
        </p:spPr>
      </p:pic>
      <p:sp>
        <p:nvSpPr>
          <p:cNvPr id="9" name="右箭头 8"/>
          <p:cNvSpPr/>
          <p:nvPr/>
        </p:nvSpPr>
        <p:spPr bwMode="auto">
          <a:xfrm>
            <a:off x="9027316" y="5517232"/>
            <a:ext cx="800100" cy="227013"/>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wrap="none" lIns="68580" tIns="34290" rIns="68580" bIns="34290" anchor="ct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algn="ctr">
              <a:defRPr/>
            </a:pPr>
            <a:endParaRPr lang="zh-CN" altLang="en-US" sz="1000" b="1">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06126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1"/>
          </p:nvPr>
        </p:nvSpPr>
        <p:spPr>
          <a:xfrm>
            <a:off x="1125860" y="1772816"/>
            <a:ext cx="10225136" cy="4824536"/>
          </a:xfrm>
        </p:spPr>
        <p:txBody>
          <a:bodyPr/>
          <a:lstStyle/>
          <a:p>
            <a:r>
              <a:rPr lang="zh-CN" altLang="zh-CN" dirty="0"/>
              <a:t>利用协议缓冲（</a:t>
            </a:r>
            <a:r>
              <a:rPr lang="en-US" altLang="zh-CN" dirty="0"/>
              <a:t>Protocol Buffers</a:t>
            </a:r>
            <a:r>
              <a:rPr lang="zh-CN" altLang="zh-CN" dirty="0"/>
              <a:t>）</a:t>
            </a:r>
            <a:endParaRPr lang="en-US" altLang="zh-CN" dirty="0"/>
          </a:p>
          <a:p>
            <a:pPr marL="0" indent="0">
              <a:buNone/>
            </a:pPr>
            <a:r>
              <a:rPr lang="en-US" altLang="zh-CN" dirty="0"/>
              <a:t>   </a:t>
            </a:r>
            <a:r>
              <a:rPr lang="zh-CN" altLang="zh-CN" dirty="0"/>
              <a:t>技术紧凑的二进制格式</a:t>
            </a:r>
            <a:endParaRPr lang="zh-CN" altLang="en-US" dirty="0"/>
          </a:p>
        </p:txBody>
      </p:sp>
      <p:sp>
        <p:nvSpPr>
          <p:cNvPr id="2" name="标题 1"/>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矢量切片   </a:t>
            </a:r>
            <a:r>
              <a:rPr lang="zh-CN" altLang="en-US" sz="2800" b="1" dirty="0">
                <a:solidFill>
                  <a:schemeClr val="accent1"/>
                </a:solidFill>
                <a:latin typeface="黑体" panose="02010609060101010101" pitchFamily="49" charset="-122"/>
                <a:ea typeface="黑体" panose="02010609060101010101" pitchFamily="49" charset="-122"/>
              </a:rPr>
              <a:t>矢量切片包</a:t>
            </a:r>
          </a:p>
        </p:txBody>
      </p:sp>
      <p:sp>
        <p:nvSpPr>
          <p:cNvPr id="4" name="内容占位符 1"/>
          <p:cNvSpPr txBox="1">
            <a:spLocks/>
          </p:cNvSpPr>
          <p:nvPr/>
        </p:nvSpPr>
        <p:spPr>
          <a:xfrm>
            <a:off x="-851153" y="1572168"/>
            <a:ext cx="10803033" cy="4448364"/>
          </a:xfrm>
          <a:prstGeom prst="rect">
            <a:avLst/>
          </a:prstGeom>
        </p:spPr>
        <p:txBody>
          <a:bodyPr/>
          <a:lstStyle>
            <a:lvl1pPr marL="342848" indent="-342848"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837" indent="-285706" algn="l" rtl="0" eaLnBrk="0" fontAlgn="base" hangingPunct="0">
              <a:spcBef>
                <a:spcPct val="20000"/>
              </a:spcBef>
              <a:spcAft>
                <a:spcPct val="0"/>
              </a:spcAft>
              <a:buFont typeface="Arial" charset="0"/>
              <a:buChar char="–"/>
              <a:defRPr sz="2799" kern="1200">
                <a:solidFill>
                  <a:schemeClr val="tx1"/>
                </a:solidFill>
                <a:latin typeface="+mn-lt"/>
                <a:ea typeface="+mn-ea"/>
                <a:cs typeface="+mn-cs"/>
              </a:defRPr>
            </a:lvl2pPr>
            <a:lvl3pPr marL="1142829" indent="-228564" algn="l" rtl="0" eaLnBrk="0" fontAlgn="base" hangingPunct="0">
              <a:spcBef>
                <a:spcPct val="20000"/>
              </a:spcBef>
              <a:spcAft>
                <a:spcPct val="0"/>
              </a:spcAft>
              <a:buFont typeface="Arial" charset="0"/>
              <a:buChar char="•"/>
              <a:defRPr sz="2401" kern="1200">
                <a:solidFill>
                  <a:schemeClr val="tx1"/>
                </a:solidFill>
                <a:latin typeface="+mn-lt"/>
                <a:ea typeface="+mn-ea"/>
                <a:cs typeface="+mn-cs"/>
              </a:defRPr>
            </a:lvl3pPr>
            <a:lvl4pPr marL="1599957" indent="-228564"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090" indent="-228564"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22" indent="-228564" algn="l" defTabSz="9142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50" indent="-228564" algn="l" defTabSz="9142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83" indent="-228564" algn="l" defTabSz="9142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16" indent="-228564" algn="l" defTabSz="9142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sz="2321" dirty="0">
              <a:solidFill>
                <a:schemeClr val="bg1"/>
              </a:solidFill>
            </a:endParaRPr>
          </a:p>
        </p:txBody>
      </p:sp>
      <p:pic>
        <p:nvPicPr>
          <p:cNvPr id="5" name="图片 4"/>
          <p:cNvPicPr>
            <a:picLocks noChangeAspect="1"/>
          </p:cNvPicPr>
          <p:nvPr/>
        </p:nvPicPr>
        <p:blipFill>
          <a:blip r:embed="rId3"/>
          <a:stretch>
            <a:fillRect/>
          </a:stretch>
        </p:blipFill>
        <p:spPr>
          <a:xfrm>
            <a:off x="5230316" y="3084179"/>
            <a:ext cx="6499619" cy="3713821"/>
          </a:xfrm>
          <a:prstGeom prst="rect">
            <a:avLst/>
          </a:prstGeom>
        </p:spPr>
      </p:pic>
      <p:sp>
        <p:nvSpPr>
          <p:cNvPr id="6" name="矩形 5"/>
          <p:cNvSpPr/>
          <p:nvPr/>
        </p:nvSpPr>
        <p:spPr>
          <a:xfrm>
            <a:off x="6342691" y="2261340"/>
            <a:ext cx="3639138" cy="399981"/>
          </a:xfrm>
          <a:prstGeom prst="rect">
            <a:avLst/>
          </a:prstGeom>
        </p:spPr>
        <p:txBody>
          <a:bodyPr wrap="none">
            <a:spAutoFit/>
          </a:bodyPr>
          <a:lstStyle/>
          <a:p>
            <a:r>
              <a:rPr lang="zh-CN" altLang="zh-CN" sz="1999" b="1" dirty="0"/>
              <a:t>矢量数据</a:t>
            </a:r>
            <a:r>
              <a:rPr lang="en-US" altLang="zh-CN" sz="1999" b="1" dirty="0"/>
              <a:t>-- &gt;</a:t>
            </a:r>
            <a:r>
              <a:rPr lang="zh-CN" altLang="zh-CN" sz="1999" b="1" dirty="0"/>
              <a:t>建立金字塔的方式</a:t>
            </a:r>
            <a:endParaRPr lang="zh-CN" altLang="en-US" sz="1999" b="1" dirty="0"/>
          </a:p>
        </p:txBody>
      </p:sp>
    </p:spTree>
    <p:extLst>
      <p:ext uri="{BB962C8B-B14F-4D97-AF65-F5344CB8AC3E}">
        <p14:creationId xmlns:p14="http://schemas.microsoft.com/office/powerpoint/2010/main" val="264438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p:cNvSpPr>
            <a:spLocks noGrp="1"/>
          </p:cNvSpPr>
          <p:nvPr>
            <p:ph idx="11"/>
          </p:nvPr>
        </p:nvSpPr>
        <p:spPr>
          <a:xfrm>
            <a:off x="1125860" y="1672175"/>
            <a:ext cx="9865096" cy="4588176"/>
          </a:xfrm>
        </p:spPr>
        <p:txBody>
          <a:bodyPr>
            <a:normAutofit fontScale="55000" lnSpcReduction="20000"/>
          </a:bodyPr>
          <a:lstStyle/>
          <a:p>
            <a:pPr>
              <a:lnSpc>
                <a:spcPct val="150000"/>
              </a:lnSpc>
            </a:pPr>
            <a:r>
              <a:rPr lang="zh-CN" altLang="en-US" sz="4200" dirty="0"/>
              <a:t>高显示质量</a:t>
            </a:r>
            <a:endParaRPr lang="en-US" altLang="zh-CN" sz="4200" dirty="0"/>
          </a:p>
          <a:p>
            <a:pPr lvl="1">
              <a:lnSpc>
                <a:spcPct val="150000"/>
              </a:lnSpc>
            </a:pPr>
            <a:r>
              <a:rPr lang="zh-CN" altLang="en-US" sz="4200" b="1" dirty="0"/>
              <a:t>对视网膜屏幕更好的支持</a:t>
            </a:r>
            <a:endParaRPr lang="en-US" altLang="zh-CN" sz="4200" b="1" dirty="0"/>
          </a:p>
          <a:p>
            <a:pPr lvl="1">
              <a:lnSpc>
                <a:spcPct val="150000"/>
              </a:lnSpc>
            </a:pPr>
            <a:r>
              <a:rPr lang="zh-CN" altLang="en-US" sz="4200" b="1" dirty="0"/>
              <a:t>体积更小，更高效的格式</a:t>
            </a:r>
            <a:endParaRPr lang="en-US" altLang="zh-CN" sz="4200" b="1" dirty="0"/>
          </a:p>
          <a:p>
            <a:pPr>
              <a:lnSpc>
                <a:spcPct val="150000"/>
              </a:lnSpc>
            </a:pPr>
            <a:r>
              <a:rPr lang="zh-CN" altLang="en-US" sz="4200" dirty="0"/>
              <a:t>动态标签</a:t>
            </a:r>
            <a:endParaRPr lang="en-US" altLang="zh-CN" sz="4200" dirty="0"/>
          </a:p>
          <a:p>
            <a:pPr lvl="1">
              <a:lnSpc>
                <a:spcPct val="150000"/>
              </a:lnSpc>
            </a:pPr>
            <a:r>
              <a:rPr lang="zh-CN" altLang="en-US" sz="4200" b="1" dirty="0"/>
              <a:t>更清晰、更可读的文本</a:t>
            </a:r>
            <a:endParaRPr lang="en-US" altLang="zh-CN" sz="4200" b="1" dirty="0"/>
          </a:p>
          <a:p>
            <a:pPr>
              <a:lnSpc>
                <a:spcPct val="150000"/>
              </a:lnSpc>
            </a:pPr>
            <a:r>
              <a:rPr lang="zh-CN" altLang="en-US" sz="4200" dirty="0"/>
              <a:t>地图样式</a:t>
            </a:r>
            <a:endParaRPr lang="en-US" altLang="zh-CN" sz="4200" dirty="0"/>
          </a:p>
          <a:p>
            <a:pPr lvl="1">
              <a:lnSpc>
                <a:spcPct val="150000"/>
              </a:lnSpc>
            </a:pPr>
            <a:r>
              <a:rPr lang="zh-CN" altLang="en-US" sz="4200" b="1" dirty="0"/>
              <a:t>自定义底图样式显示</a:t>
            </a:r>
            <a:endParaRPr lang="en-US" altLang="zh-CN" sz="4200" b="1" dirty="0"/>
          </a:p>
          <a:p>
            <a:pPr lvl="1">
              <a:lnSpc>
                <a:spcPct val="150000"/>
              </a:lnSpc>
            </a:pPr>
            <a:r>
              <a:rPr lang="zh-CN" altLang="en-US" sz="4200" b="1" dirty="0"/>
              <a:t>自定义多图层分级显示</a:t>
            </a:r>
            <a:endParaRPr lang="en-US" altLang="zh-CN" sz="4200" b="1" dirty="0"/>
          </a:p>
          <a:p>
            <a:pPr>
              <a:lnSpc>
                <a:spcPct val="150000"/>
              </a:lnSpc>
            </a:pPr>
            <a:endParaRPr lang="en-US" altLang="zh-CN" sz="2599" b="1"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矢量切片</a:t>
            </a:r>
            <a:endParaRPr lang="zh-CN" altLang="en-US" sz="2800" b="1" dirty="0">
              <a:solidFill>
                <a:srgbClr val="92D050"/>
              </a:solidFill>
            </a:endParaRPr>
          </a:p>
        </p:txBody>
      </p:sp>
      <p:pic>
        <p:nvPicPr>
          <p:cNvPr id="5" name="Picture 6"/>
          <p:cNvPicPr>
            <a:picLocks noChangeAspect="1"/>
          </p:cNvPicPr>
          <p:nvPr/>
        </p:nvPicPr>
        <p:blipFill>
          <a:blip r:embed="rId3"/>
          <a:stretch>
            <a:fillRect/>
          </a:stretch>
        </p:blipFill>
        <p:spPr>
          <a:xfrm>
            <a:off x="8614692" y="1783334"/>
            <a:ext cx="2921349" cy="4477017"/>
          </a:xfrm>
          <a:prstGeom prst="rect">
            <a:avLst/>
          </a:prstGeom>
          <a:effectLst>
            <a:outerShdw blurRad="50800" dist="38100" dir="2700000" algn="tl" rotWithShape="0">
              <a:prstClr val="black">
                <a:alpha val="40000"/>
              </a:prstClr>
            </a:outerShdw>
          </a:effectLst>
        </p:spPr>
      </p:pic>
      <p:pic>
        <p:nvPicPr>
          <p:cNvPr id="6" name="Picture 9"/>
          <p:cNvPicPr>
            <a:picLocks noChangeAspect="1"/>
          </p:cNvPicPr>
          <p:nvPr/>
        </p:nvPicPr>
        <p:blipFill>
          <a:blip r:embed="rId4"/>
          <a:stretch>
            <a:fillRect/>
          </a:stretch>
        </p:blipFill>
        <p:spPr>
          <a:xfrm>
            <a:off x="5014292" y="1824476"/>
            <a:ext cx="3220728" cy="4435875"/>
          </a:xfrm>
          <a:prstGeom prst="rect">
            <a:avLst/>
          </a:prstGeom>
          <a:effectLst>
            <a:outerShdw blurRad="50800" dist="38100" dir="2700000" algn="tl" rotWithShape="0">
              <a:prstClr val="black">
                <a:alpha val="40000"/>
              </a:prstClr>
            </a:outerShdw>
          </a:effectLst>
        </p:spPr>
      </p:pic>
      <p:sp>
        <p:nvSpPr>
          <p:cNvPr id="4" name="矩形 3"/>
          <p:cNvSpPr/>
          <p:nvPr/>
        </p:nvSpPr>
        <p:spPr>
          <a:xfrm>
            <a:off x="4006180" y="963496"/>
            <a:ext cx="1099782" cy="523220"/>
          </a:xfrm>
          <a:prstGeom prst="rect">
            <a:avLst/>
          </a:prstGeom>
        </p:spPr>
        <p:txBody>
          <a:bodyPr wrap="square">
            <a:spAutoFit/>
          </a:bodyPr>
          <a:lstStyle/>
          <a:p>
            <a:r>
              <a:rPr lang="zh-CN" altLang="en-US" sz="2800" b="1" dirty="0">
                <a:solidFill>
                  <a:schemeClr val="accent1"/>
                </a:solidFill>
                <a:latin typeface="黑体" panose="02010609060101010101" pitchFamily="49" charset="-122"/>
                <a:ea typeface="黑体" panose="02010609060101010101" pitchFamily="49" charset="-122"/>
              </a:rPr>
              <a:t>优势</a:t>
            </a:r>
            <a:endParaRPr lang="zh-CN" altLang="en-US" sz="2800" dirty="0">
              <a:solidFill>
                <a:schemeClr val="accent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90446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1"/>
          </p:nvPr>
        </p:nvSpPr>
        <p:spPr/>
        <p:txBody>
          <a:bodyPr/>
          <a:lstStyle/>
          <a:p>
            <a:endParaRPr lang="zh-CN" altLang="en-US"/>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矢量切片   </a:t>
            </a:r>
            <a:r>
              <a:rPr lang="zh-CN" altLang="en-US" sz="2800" b="1" dirty="0">
                <a:solidFill>
                  <a:schemeClr val="accent1"/>
                </a:solidFill>
                <a:latin typeface="黑体" panose="02010609060101010101" pitchFamily="49" charset="-122"/>
                <a:ea typeface="黑体" panose="02010609060101010101" pitchFamily="49" charset="-122"/>
              </a:rPr>
              <a:t>矢量切片与栅格切片比较</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860" y="4509120"/>
            <a:ext cx="9141331" cy="1711504"/>
          </a:xfrm>
          <a:prstGeom prst="rect">
            <a:avLst/>
          </a:prstGeom>
        </p:spPr>
      </p:pic>
      <p:pic>
        <p:nvPicPr>
          <p:cNvPr id="5" name="图片 4"/>
          <p:cNvPicPr>
            <a:picLocks noChangeAspect="1"/>
          </p:cNvPicPr>
          <p:nvPr/>
        </p:nvPicPr>
        <p:blipFill>
          <a:blip r:embed="rId4"/>
          <a:stretch>
            <a:fillRect/>
          </a:stretch>
        </p:blipFill>
        <p:spPr>
          <a:xfrm>
            <a:off x="1125860" y="1716997"/>
            <a:ext cx="8887840" cy="2675140"/>
          </a:xfrm>
          <a:prstGeom prst="rect">
            <a:avLst/>
          </a:prstGeom>
        </p:spPr>
      </p:pic>
    </p:spTree>
    <p:extLst>
      <p:ext uri="{BB962C8B-B14F-4D97-AF65-F5344CB8AC3E}">
        <p14:creationId xmlns:p14="http://schemas.microsoft.com/office/powerpoint/2010/main" val="164684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1.</a:t>
            </a:r>
            <a:r>
              <a:rPr altLang="zh-CN" sz="3200" b="1" dirty="0">
                <a:latin typeface="黑体" panose="02010609060101010101" pitchFamily="49" charset="-122"/>
                <a:ea typeface="黑体" panose="02010609060101010101" pitchFamily="49" charset="-122"/>
              </a:rPr>
              <a:t>ArcGIS Pro</a:t>
            </a:r>
            <a:endParaRPr lang="zh-CN" altLang="en-US" sz="3200" b="1" dirty="0">
              <a:latin typeface="黑体" panose="02010609060101010101" pitchFamily="49" charset="-122"/>
              <a:ea typeface="黑体" panose="02010609060101010101" pitchFamily="49" charset="-122"/>
            </a:endParaRPr>
          </a:p>
        </p:txBody>
      </p:sp>
      <p:sp>
        <p:nvSpPr>
          <p:cNvPr id="6147" name="矩形 11"/>
          <p:cNvSpPr>
            <a:spLocks noChangeArrowheads="1"/>
          </p:cNvSpPr>
          <p:nvPr/>
        </p:nvSpPr>
        <p:spPr bwMode="auto">
          <a:xfrm>
            <a:off x="969107" y="1898671"/>
            <a:ext cx="256544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defTabSz="68580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defTabSz="6858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defTabSz="6858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6858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6858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6858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6858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6858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50000"/>
              </a:lnSpc>
              <a:buFontTx/>
              <a:buNone/>
            </a:pPr>
            <a:r>
              <a:rPr lang="en-US" altLang="zh-CN" sz="2400" b="1" dirty="0">
                <a:solidFill>
                  <a:schemeClr val="bg1"/>
                </a:solidFill>
                <a:latin typeface="微软雅黑" panose="020B0503020204020204" pitchFamily="34" charset="-122"/>
                <a:ea typeface="微软雅黑" panose="020B0503020204020204" pitchFamily="34" charset="-122"/>
              </a:rPr>
              <a:t>ArcGIS Pro</a:t>
            </a:r>
            <a:r>
              <a:rPr lang="zh-CN" altLang="en-US" sz="2400" b="1" dirty="0">
                <a:solidFill>
                  <a:schemeClr val="bg1"/>
                </a:solidFill>
                <a:latin typeface="微软雅黑" panose="020B0503020204020204" pitchFamily="34" charset="-122"/>
                <a:ea typeface="微软雅黑" panose="020B0503020204020204" pitchFamily="34" charset="-122"/>
              </a:rPr>
              <a:t>是新一代</a:t>
            </a:r>
            <a:r>
              <a:rPr lang="en-US" altLang="zh-CN" sz="2400" b="1" dirty="0" err="1">
                <a:solidFill>
                  <a:schemeClr val="bg1"/>
                </a:solidFill>
                <a:latin typeface="微软雅黑" panose="020B0503020204020204" pitchFamily="34" charset="-122"/>
                <a:ea typeface="微软雅黑" panose="020B0503020204020204" pitchFamily="34" charset="-122"/>
              </a:rPr>
              <a:t>WebGIS</a:t>
            </a:r>
            <a:r>
              <a:rPr lang="zh-CN" altLang="en-US" sz="2400" b="1" dirty="0">
                <a:solidFill>
                  <a:schemeClr val="bg1"/>
                </a:solidFill>
                <a:latin typeface="微软雅黑" panose="020B0503020204020204" pitchFamily="34" charset="-122"/>
                <a:ea typeface="微软雅黑" panose="020B0503020204020204" pitchFamily="34" charset="-122"/>
              </a:rPr>
              <a:t>平台，面向</a:t>
            </a:r>
            <a:r>
              <a:rPr lang="en-US" altLang="zh-CN" sz="2400" b="1" dirty="0">
                <a:solidFill>
                  <a:schemeClr val="bg1"/>
                </a:solidFill>
                <a:latin typeface="微软雅黑" panose="020B0503020204020204" pitchFamily="34" charset="-122"/>
                <a:ea typeface="微软雅黑" panose="020B0503020204020204" pitchFamily="34" charset="-122"/>
              </a:rPr>
              <a:t>GIS</a:t>
            </a:r>
            <a:r>
              <a:rPr lang="zh-CN" altLang="en-US" sz="2400" b="1" dirty="0">
                <a:solidFill>
                  <a:schemeClr val="bg1"/>
                </a:solidFill>
                <a:latin typeface="微软雅黑" panose="020B0503020204020204" pitchFamily="34" charset="-122"/>
                <a:ea typeface="微软雅黑" panose="020B0503020204020204" pitchFamily="34" charset="-122"/>
              </a:rPr>
              <a:t>专业人士，全新打造的一款具有高效、强大生产力的桌面应用程序。</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6426355-BE6D-68FA-1467-5D8103BF6D90}"/>
              </a:ext>
            </a:extLst>
          </p:cNvPr>
          <p:cNvPicPr>
            <a:picLocks noChangeAspect="1"/>
          </p:cNvPicPr>
          <p:nvPr/>
        </p:nvPicPr>
        <p:blipFill>
          <a:blip r:embed="rId5"/>
          <a:stretch>
            <a:fillRect/>
          </a:stretch>
        </p:blipFill>
        <p:spPr>
          <a:xfrm>
            <a:off x="4294212" y="1856444"/>
            <a:ext cx="7347641" cy="4308859"/>
          </a:xfrm>
          <a:prstGeom prst="rect">
            <a:avLst/>
          </a:prstGeom>
        </p:spPr>
      </p:pic>
    </p:spTree>
    <p:extLst>
      <p:ext uri="{BB962C8B-B14F-4D97-AF65-F5344CB8AC3E}">
        <p14:creationId xmlns:p14="http://schemas.microsoft.com/office/powerpoint/2010/main" val="111252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7748" y="188640"/>
            <a:ext cx="12025336" cy="65939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6"/>
          <p:cNvSpPr txBox="1">
            <a:spLocks/>
          </p:cNvSpPr>
          <p:nvPr/>
        </p:nvSpPr>
        <p:spPr bwMode="auto">
          <a:xfrm>
            <a:off x="3718696" y="683673"/>
            <a:ext cx="4424152" cy="651636"/>
          </a:xfrm>
          <a:prstGeom prst="rect">
            <a:avLst/>
          </a:prstGeom>
          <a:noFill/>
          <a:ln w="9525">
            <a:noFill/>
            <a:miter lim="800000"/>
            <a:headEnd/>
            <a:tailEnd/>
          </a:ln>
        </p:spPr>
        <p:txBody>
          <a:bodyPr vert="horz" wrap="square" lIns="66315" tIns="33157" rIns="66315" bIns="33157" numCol="1" anchor="t" anchorCtr="0" compatLnSpc="1">
            <a:prstTxWarp prst="textNoShape">
              <a:avLst/>
            </a:prstTxWarp>
            <a:noAutofit/>
          </a:bodyPr>
          <a:lstStyle>
            <a:lvl1pPr marL="342848" indent="-342848" algn="l" rtl="0" eaLnBrk="0" fontAlgn="base" hangingPunct="0">
              <a:spcBef>
                <a:spcPct val="20000"/>
              </a:spcBef>
              <a:spcAft>
                <a:spcPct val="0"/>
              </a:spcAft>
              <a:buFont typeface="Arial" charset="0"/>
              <a:buChar char="•"/>
              <a:defRPr sz="2400" kern="1200">
                <a:solidFill>
                  <a:schemeClr val="bg1">
                    <a:lumMod val="75000"/>
                    <a:lumOff val="25000"/>
                  </a:schemeClr>
                </a:solidFill>
                <a:latin typeface="微软雅黑" panose="020B0503020204020204" pitchFamily="34" charset="-122"/>
                <a:ea typeface="微软雅黑" panose="020B0503020204020204" pitchFamily="34" charset="-122"/>
                <a:cs typeface="+mn-cs"/>
              </a:defRPr>
            </a:lvl1pPr>
            <a:lvl2pPr marL="742837" indent="-285706" algn="l" rtl="0" eaLnBrk="0" fontAlgn="base" hangingPunct="0">
              <a:spcBef>
                <a:spcPct val="20000"/>
              </a:spcBef>
              <a:spcAft>
                <a:spcPct val="0"/>
              </a:spcAft>
              <a:buFont typeface="Arial" charset="0"/>
              <a:buChar char="–"/>
              <a:defRPr sz="2000" kern="1200">
                <a:solidFill>
                  <a:schemeClr val="bg1">
                    <a:lumMod val="75000"/>
                    <a:lumOff val="25000"/>
                  </a:schemeClr>
                </a:solidFill>
                <a:latin typeface="微软雅黑" panose="020B0503020204020204" pitchFamily="34" charset="-122"/>
                <a:ea typeface="微软雅黑" panose="020B0503020204020204" pitchFamily="34" charset="-122"/>
                <a:cs typeface="+mn-cs"/>
              </a:defRPr>
            </a:lvl2pPr>
            <a:lvl3pPr marL="1142829" indent="-228564" algn="l" rtl="0" eaLnBrk="0" fontAlgn="base" hangingPunct="0">
              <a:spcBef>
                <a:spcPct val="20000"/>
              </a:spcBef>
              <a:spcAft>
                <a:spcPct val="0"/>
              </a:spcAft>
              <a:buFont typeface="Arial" charset="0"/>
              <a:buChar char="•"/>
              <a:defRPr sz="2000" kern="1200">
                <a:solidFill>
                  <a:schemeClr val="bg1">
                    <a:lumMod val="75000"/>
                    <a:lumOff val="25000"/>
                  </a:schemeClr>
                </a:solidFill>
                <a:latin typeface="微软雅黑" panose="020B0503020204020204" pitchFamily="34" charset="-122"/>
                <a:ea typeface="微软雅黑" panose="020B0503020204020204" pitchFamily="34" charset="-122"/>
                <a:cs typeface="+mn-cs"/>
              </a:defRPr>
            </a:lvl3pPr>
            <a:lvl4pPr marL="1599957" indent="-228564" algn="l" rtl="0" eaLnBrk="0" fontAlgn="base" hangingPunct="0">
              <a:spcBef>
                <a:spcPct val="20000"/>
              </a:spcBef>
              <a:spcAft>
                <a:spcPct val="0"/>
              </a:spcAft>
              <a:buFont typeface="Arial" charset="0"/>
              <a:buChar char="–"/>
              <a:defRPr sz="2000" kern="1200">
                <a:solidFill>
                  <a:schemeClr val="bg1">
                    <a:lumMod val="75000"/>
                    <a:lumOff val="25000"/>
                  </a:schemeClr>
                </a:solidFill>
                <a:latin typeface="微软雅黑" panose="020B0503020204020204" pitchFamily="34" charset="-122"/>
                <a:ea typeface="微软雅黑" panose="020B0503020204020204" pitchFamily="34" charset="-122"/>
                <a:cs typeface="+mn-cs"/>
              </a:defRPr>
            </a:lvl4pPr>
            <a:lvl5pPr marL="2057090" indent="-228564" algn="l" rtl="0" eaLnBrk="0" fontAlgn="base" hangingPunct="0">
              <a:spcBef>
                <a:spcPct val="20000"/>
              </a:spcBef>
              <a:spcAft>
                <a:spcPct val="0"/>
              </a:spcAft>
              <a:buFont typeface="Arial" charset="0"/>
              <a:buChar char="»"/>
              <a:defRPr sz="2000" kern="1200">
                <a:solidFill>
                  <a:schemeClr val="bg1">
                    <a:lumMod val="75000"/>
                    <a:lumOff val="25000"/>
                  </a:schemeClr>
                </a:solidFill>
                <a:latin typeface="微软雅黑" panose="020B0503020204020204" pitchFamily="34" charset="-122"/>
                <a:ea typeface="微软雅黑" panose="020B0503020204020204" pitchFamily="34" charset="-122"/>
                <a:cs typeface="+mn-cs"/>
              </a:defRPr>
            </a:lvl5pPr>
            <a:lvl6pPr marL="2514222" indent="-228564" algn="l" defTabSz="9142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50" indent="-228564" algn="l" defTabSz="9142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83" indent="-228564" algn="l" defTabSz="9142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16" indent="-228564" algn="l" defTabSz="91426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ArcGIS</a:t>
            </a:r>
            <a:r>
              <a:rPr lang="zh-CN" altLang="en-US" dirty="0"/>
              <a:t>矢量切片路线图</a:t>
            </a:r>
          </a:p>
        </p:txBody>
      </p:sp>
      <p:grpSp>
        <p:nvGrpSpPr>
          <p:cNvPr id="5" name="组合 4"/>
          <p:cNvGrpSpPr/>
          <p:nvPr/>
        </p:nvGrpSpPr>
        <p:grpSpPr>
          <a:xfrm>
            <a:off x="1690484" y="1929405"/>
            <a:ext cx="8778836" cy="4301762"/>
            <a:chOff x="1765690" y="1786727"/>
            <a:chExt cx="8781399" cy="4303018"/>
          </a:xfrm>
        </p:grpSpPr>
        <p:sp>
          <p:nvSpPr>
            <p:cNvPr id="6" name="矩形 5"/>
            <p:cNvSpPr/>
            <p:nvPr/>
          </p:nvSpPr>
          <p:spPr>
            <a:xfrm>
              <a:off x="5159897" y="1960446"/>
              <a:ext cx="1524181" cy="1075909"/>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05">
                <a:solidFill>
                  <a:schemeClr val="bg1"/>
                </a:solidFill>
              </a:endParaRPr>
            </a:p>
          </p:txBody>
        </p:sp>
        <p:grpSp>
          <p:nvGrpSpPr>
            <p:cNvPr id="7" name="Group 11"/>
            <p:cNvGrpSpPr/>
            <p:nvPr/>
          </p:nvGrpSpPr>
          <p:grpSpPr>
            <a:xfrm>
              <a:off x="3669759" y="2752229"/>
              <a:ext cx="1126067" cy="1045623"/>
              <a:chOff x="6493926" y="5190609"/>
              <a:chExt cx="1126067" cy="1045623"/>
            </a:xfrm>
          </p:grpSpPr>
          <p:pic>
            <p:nvPicPr>
              <p:cNvPr id="156" name="Picture 71" descr="ArcGIS_Pro_Icn_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1489" y="5190609"/>
                <a:ext cx="593744" cy="593742"/>
              </a:xfrm>
              <a:prstGeom prst="rect">
                <a:avLst/>
              </a:prstGeom>
            </p:spPr>
          </p:pic>
          <p:sp>
            <p:nvSpPr>
              <p:cNvPr id="157" name="TextBox 74"/>
              <p:cNvSpPr txBox="1"/>
              <p:nvPr/>
            </p:nvSpPr>
            <p:spPr>
              <a:xfrm>
                <a:off x="6493926" y="5846765"/>
                <a:ext cx="1126067" cy="389467"/>
              </a:xfrm>
              <a:prstGeom prst="rect">
                <a:avLst/>
              </a:prstGeom>
              <a:noFill/>
              <a:effectLst/>
            </p:spPr>
            <p:txBody>
              <a:bodyPr wrap="square" lIns="0" tIns="0" rIns="0" bIns="0" rtlCol="0">
                <a:noAutofit/>
              </a:bodyPr>
              <a:lstStyle/>
              <a:p>
                <a:pPr algn="ctr" eaLnBrk="0" hangingPunct="0"/>
                <a:r>
                  <a:rPr lang="en-US" sz="1199" dirty="0">
                    <a:solidFill>
                      <a:schemeClr val="bg1"/>
                    </a:solidFill>
                  </a:rPr>
                  <a:t>ArcGIS</a:t>
                </a:r>
                <a:r>
                  <a:rPr lang="en-US" sz="1199" dirty="0">
                    <a:solidFill>
                      <a:schemeClr val="bg1"/>
                    </a:solidFill>
                    <a:latin typeface="微软雅黑" panose="020B0503020204020204" pitchFamily="34" charset="-122"/>
                    <a:ea typeface="微软雅黑" panose="020B0503020204020204" pitchFamily="34" charset="-122"/>
                  </a:rPr>
                  <a:t> </a:t>
                </a:r>
                <a:r>
                  <a:rPr lang="en-US" sz="1199" dirty="0">
                    <a:solidFill>
                      <a:schemeClr val="bg1"/>
                    </a:solidFill>
                  </a:rPr>
                  <a:t>Pro</a:t>
                </a:r>
              </a:p>
            </p:txBody>
          </p:sp>
        </p:grpSp>
        <p:grpSp>
          <p:nvGrpSpPr>
            <p:cNvPr id="8" name="组合 7"/>
            <p:cNvGrpSpPr/>
            <p:nvPr/>
          </p:nvGrpSpPr>
          <p:grpSpPr>
            <a:xfrm>
              <a:off x="2023809" y="2631009"/>
              <a:ext cx="862261" cy="477590"/>
              <a:chOff x="2065388" y="2578744"/>
              <a:chExt cx="862261" cy="477590"/>
            </a:xfrm>
          </p:grpSpPr>
          <p:sp>
            <p:nvSpPr>
              <p:cNvPr id="149" name="Freeform 124"/>
              <p:cNvSpPr>
                <a:spLocks/>
              </p:cNvSpPr>
              <p:nvPr/>
            </p:nvSpPr>
            <p:spPr bwMode="auto">
              <a:xfrm>
                <a:off x="2065388" y="2636913"/>
                <a:ext cx="862261" cy="419421"/>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grpSp>
            <p:nvGrpSpPr>
              <p:cNvPr id="150" name="组合 149"/>
              <p:cNvGrpSpPr/>
              <p:nvPr/>
            </p:nvGrpSpPr>
            <p:grpSpPr>
              <a:xfrm>
                <a:off x="2065388" y="2578744"/>
                <a:ext cx="862261" cy="418209"/>
                <a:chOff x="266517" y="2578743"/>
                <a:chExt cx="862261" cy="418209"/>
              </a:xfrm>
            </p:grpSpPr>
            <p:sp>
              <p:nvSpPr>
                <p:cNvPr id="151" name="Freeform 11"/>
                <p:cNvSpPr>
                  <a:spLocks/>
                </p:cNvSpPr>
                <p:nvPr/>
              </p:nvSpPr>
              <p:spPr bwMode="auto">
                <a:xfrm>
                  <a:off x="266517" y="2578743"/>
                  <a:ext cx="862261" cy="418209"/>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52" name="Freeform 12"/>
                <p:cNvSpPr>
                  <a:spLocks/>
                </p:cNvSpPr>
                <p:nvPr/>
              </p:nvSpPr>
              <p:spPr bwMode="auto">
                <a:xfrm>
                  <a:off x="326920" y="2609049"/>
                  <a:ext cx="741453" cy="357599"/>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53" name="Freeform 13"/>
                <p:cNvSpPr>
                  <a:spLocks/>
                </p:cNvSpPr>
                <p:nvPr/>
              </p:nvSpPr>
              <p:spPr bwMode="auto">
                <a:xfrm>
                  <a:off x="381284" y="2634504"/>
                  <a:ext cx="460578" cy="223044"/>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54" name="Freeform 14"/>
                <p:cNvSpPr>
                  <a:spLocks/>
                </p:cNvSpPr>
                <p:nvPr/>
              </p:nvSpPr>
              <p:spPr bwMode="auto">
                <a:xfrm>
                  <a:off x="520212" y="2699963"/>
                  <a:ext cx="456047" cy="224257"/>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55" name="Freeform 15"/>
                <p:cNvSpPr>
                  <a:spLocks/>
                </p:cNvSpPr>
                <p:nvPr/>
              </p:nvSpPr>
              <p:spPr bwMode="auto">
                <a:xfrm>
                  <a:off x="557964" y="2649051"/>
                  <a:ext cx="425845" cy="206074"/>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grpSp>
        </p:grpSp>
        <p:grpSp>
          <p:nvGrpSpPr>
            <p:cNvPr id="9" name="组合 8"/>
            <p:cNvGrpSpPr/>
            <p:nvPr/>
          </p:nvGrpSpPr>
          <p:grpSpPr>
            <a:xfrm>
              <a:off x="2038105" y="1786727"/>
              <a:ext cx="862261" cy="418209"/>
              <a:chOff x="266517" y="1988840"/>
              <a:chExt cx="862261" cy="418209"/>
            </a:xfrm>
          </p:grpSpPr>
          <p:sp>
            <p:nvSpPr>
              <p:cNvPr id="142" name="Freeform 16"/>
              <p:cNvSpPr>
                <a:spLocks/>
              </p:cNvSpPr>
              <p:nvPr/>
            </p:nvSpPr>
            <p:spPr bwMode="auto">
              <a:xfrm>
                <a:off x="266517" y="1988840"/>
                <a:ext cx="862261" cy="418209"/>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43" name="Freeform 17"/>
              <p:cNvSpPr>
                <a:spLocks/>
              </p:cNvSpPr>
              <p:nvPr/>
            </p:nvSpPr>
            <p:spPr bwMode="auto">
              <a:xfrm>
                <a:off x="326920" y="2019146"/>
                <a:ext cx="741453" cy="357599"/>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44" name="Freeform 18"/>
              <p:cNvSpPr>
                <a:spLocks/>
              </p:cNvSpPr>
              <p:nvPr/>
            </p:nvSpPr>
            <p:spPr bwMode="auto">
              <a:xfrm>
                <a:off x="609307" y="2019145"/>
                <a:ext cx="459067" cy="307898"/>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45" name="Freeform 19"/>
              <p:cNvSpPr>
                <a:spLocks/>
              </p:cNvSpPr>
              <p:nvPr/>
            </p:nvSpPr>
            <p:spPr bwMode="auto">
              <a:xfrm>
                <a:off x="580615" y="2140364"/>
                <a:ext cx="58894" cy="3151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46" name="Freeform 20"/>
              <p:cNvSpPr>
                <a:spLocks/>
              </p:cNvSpPr>
              <p:nvPr/>
            </p:nvSpPr>
            <p:spPr bwMode="auto">
              <a:xfrm>
                <a:off x="551923" y="2221582"/>
                <a:ext cx="86075" cy="46063"/>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47" name="Freeform 21"/>
              <p:cNvSpPr>
                <a:spLocks/>
              </p:cNvSpPr>
              <p:nvPr/>
            </p:nvSpPr>
            <p:spPr bwMode="auto">
              <a:xfrm>
                <a:off x="832800" y="2151274"/>
                <a:ext cx="77015" cy="41215"/>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48" name="Freeform 22"/>
              <p:cNvSpPr>
                <a:spLocks/>
              </p:cNvSpPr>
              <p:nvPr/>
            </p:nvSpPr>
            <p:spPr bwMode="auto">
              <a:xfrm>
                <a:off x="574575" y="2059147"/>
                <a:ext cx="225003" cy="301837"/>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grpSp>
        <p:sp>
          <p:nvSpPr>
            <p:cNvPr id="10" name="文本框 9"/>
            <p:cNvSpPr txBox="1"/>
            <p:nvPr/>
          </p:nvSpPr>
          <p:spPr>
            <a:xfrm>
              <a:off x="1921554" y="2205127"/>
              <a:ext cx="1086294" cy="30786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Shapefile</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flipH="1">
              <a:off x="4987070" y="4725029"/>
              <a:ext cx="3487064" cy="1049226"/>
              <a:chOff x="2449668" y="3082216"/>
              <a:chExt cx="4178393" cy="1582501"/>
            </a:xfrm>
          </p:grpSpPr>
          <p:sp>
            <p:nvSpPr>
              <p:cNvPr id="123" name="Freeform 29"/>
              <p:cNvSpPr>
                <a:spLocks/>
              </p:cNvSpPr>
              <p:nvPr/>
            </p:nvSpPr>
            <p:spPr bwMode="auto">
              <a:xfrm>
                <a:off x="4489252" y="3082216"/>
                <a:ext cx="2138809" cy="135998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4" tIns="45707" rIns="91414" bIns="45707" numCol="1" anchor="t" anchorCtr="0" compatLnSpc="1">
                <a:prstTxWarp prst="textNoShape">
                  <a:avLst/>
                </a:prstTxWarp>
              </a:bodyPr>
              <a:lstStyle/>
              <a:p>
                <a:pPr defTabSz="457057"/>
                <a:endParaRPr lang="en-US" sz="1305">
                  <a:solidFill>
                    <a:schemeClr val="bg1"/>
                  </a:solidFill>
                </a:endParaRPr>
              </a:p>
            </p:txBody>
          </p:sp>
          <p:grpSp>
            <p:nvGrpSpPr>
              <p:cNvPr id="124" name="Group 122"/>
              <p:cNvGrpSpPr/>
              <p:nvPr/>
            </p:nvGrpSpPr>
            <p:grpSpPr>
              <a:xfrm>
                <a:off x="5074896" y="3609088"/>
                <a:ext cx="967518" cy="1055629"/>
                <a:chOff x="749839" y="3008091"/>
                <a:chExt cx="1033728" cy="1127867"/>
              </a:xfrm>
            </p:grpSpPr>
            <p:sp>
              <p:nvSpPr>
                <p:cNvPr id="126" name="Freeform 124"/>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27"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28"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29"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0"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1"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2"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3"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4"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5"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6" name="Freeform 17"/>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7"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8"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39"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40"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41"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grpSp>
          <p:sp>
            <p:nvSpPr>
              <p:cNvPr id="125" name="Rectangle 123"/>
              <p:cNvSpPr>
                <a:spLocks noChangeArrowheads="1"/>
              </p:cNvSpPr>
              <p:nvPr/>
            </p:nvSpPr>
            <p:spPr bwMode="auto">
              <a:xfrm>
                <a:off x="2449668" y="3532752"/>
                <a:ext cx="2578188" cy="543797"/>
              </a:xfrm>
              <a:prstGeom prst="rect">
                <a:avLst/>
              </a:prstGeom>
              <a:solidFill>
                <a:srgbClr val="658EFF"/>
              </a:solidFill>
              <a:ln w="0">
                <a:noFill/>
                <a:prstDash val="solid"/>
                <a:miter lim="800000"/>
                <a:headEnd/>
                <a:tailEnd/>
              </a:ln>
            </p:spPr>
            <p:txBody>
              <a:bodyPr vert="horz" wrap="square" lIns="91414" tIns="45707" rIns="91414" bIns="45707" numCol="1" anchor="ctr" anchorCtr="0" compatLnSpc="1">
                <a:prstTxWarp prst="textNoShape">
                  <a:avLst/>
                </a:prstTxWarp>
              </a:bodyPr>
              <a:lstStyle/>
              <a:p>
                <a:pPr algn="ctr">
                  <a:defRPr/>
                </a:pPr>
                <a:r>
                  <a:rPr lang="en-US" sz="2200" b="1" dirty="0">
                    <a:solidFill>
                      <a:schemeClr val="bg1"/>
                    </a:solidFill>
                  </a:rPr>
                  <a:t>Portal/Online</a:t>
                </a:r>
              </a:p>
            </p:txBody>
          </p:sp>
        </p:grpSp>
        <p:grpSp>
          <p:nvGrpSpPr>
            <p:cNvPr id="12" name="Group 258"/>
            <p:cNvGrpSpPr>
              <a:grpSpLocks noChangeAspect="1"/>
            </p:cNvGrpSpPr>
            <p:nvPr/>
          </p:nvGrpSpPr>
          <p:grpSpPr bwMode="auto">
            <a:xfrm>
              <a:off x="5664490" y="3301442"/>
              <a:ext cx="615440" cy="499747"/>
              <a:chOff x="1496" y="1775"/>
              <a:chExt cx="516" cy="419"/>
            </a:xfrm>
          </p:grpSpPr>
          <p:sp useBgFill="1">
            <p:nvSpPr>
              <p:cNvPr id="118" name="Freeform 260"/>
              <p:cNvSpPr>
                <a:spLocks/>
              </p:cNvSpPr>
              <p:nvPr/>
            </p:nvSpPr>
            <p:spPr bwMode="auto">
              <a:xfrm>
                <a:off x="1496" y="1775"/>
                <a:ext cx="516" cy="419"/>
              </a:xfrm>
              <a:custGeom>
                <a:avLst/>
                <a:gdLst>
                  <a:gd name="T0" fmla="*/ 1364 w 2579"/>
                  <a:gd name="T1" fmla="*/ 2 h 2097"/>
                  <a:gd name="T2" fmla="*/ 2477 w 2579"/>
                  <a:gd name="T3" fmla="*/ 337 h 2097"/>
                  <a:gd name="T4" fmla="*/ 2519 w 2579"/>
                  <a:gd name="T5" fmla="*/ 360 h 2097"/>
                  <a:gd name="T6" fmla="*/ 2548 w 2579"/>
                  <a:gd name="T7" fmla="*/ 396 h 2097"/>
                  <a:gd name="T8" fmla="*/ 2561 w 2579"/>
                  <a:gd name="T9" fmla="*/ 442 h 2097"/>
                  <a:gd name="T10" fmla="*/ 2555 w 2579"/>
                  <a:gd name="T11" fmla="*/ 490 h 2097"/>
                  <a:gd name="T12" fmla="*/ 2531 w 2579"/>
                  <a:gd name="T13" fmla="*/ 531 h 2097"/>
                  <a:gd name="T14" fmla="*/ 2494 w 2579"/>
                  <a:gd name="T15" fmla="*/ 559 h 2097"/>
                  <a:gd name="T16" fmla="*/ 2475 w 2579"/>
                  <a:gd name="T17" fmla="*/ 592 h 2097"/>
                  <a:gd name="T18" fmla="*/ 2478 w 2579"/>
                  <a:gd name="T19" fmla="*/ 819 h 2097"/>
                  <a:gd name="T20" fmla="*/ 2467 w 2579"/>
                  <a:gd name="T21" fmla="*/ 867 h 2097"/>
                  <a:gd name="T22" fmla="*/ 2506 w 2579"/>
                  <a:gd name="T23" fmla="*/ 882 h 2097"/>
                  <a:gd name="T24" fmla="*/ 2542 w 2579"/>
                  <a:gd name="T25" fmla="*/ 912 h 2097"/>
                  <a:gd name="T26" fmla="*/ 2564 w 2579"/>
                  <a:gd name="T27" fmla="*/ 954 h 2097"/>
                  <a:gd name="T28" fmla="*/ 2567 w 2579"/>
                  <a:gd name="T29" fmla="*/ 1003 h 2097"/>
                  <a:gd name="T30" fmla="*/ 2552 w 2579"/>
                  <a:gd name="T31" fmla="*/ 1047 h 2097"/>
                  <a:gd name="T32" fmla="*/ 2520 w 2579"/>
                  <a:gd name="T33" fmla="*/ 1083 h 2097"/>
                  <a:gd name="T34" fmla="*/ 2484 w 2579"/>
                  <a:gd name="T35" fmla="*/ 1102 h 2097"/>
                  <a:gd name="T36" fmla="*/ 2486 w 2579"/>
                  <a:gd name="T37" fmla="*/ 1330 h 2097"/>
                  <a:gd name="T38" fmla="*/ 2486 w 2579"/>
                  <a:gd name="T39" fmla="*/ 1346 h 2097"/>
                  <a:gd name="T40" fmla="*/ 2518 w 2579"/>
                  <a:gd name="T41" fmla="*/ 1358 h 2097"/>
                  <a:gd name="T42" fmla="*/ 2554 w 2579"/>
                  <a:gd name="T43" fmla="*/ 1388 h 2097"/>
                  <a:gd name="T44" fmla="*/ 2576 w 2579"/>
                  <a:gd name="T45" fmla="*/ 1431 h 2097"/>
                  <a:gd name="T46" fmla="*/ 2578 w 2579"/>
                  <a:gd name="T47" fmla="*/ 1479 h 2097"/>
                  <a:gd name="T48" fmla="*/ 2564 w 2579"/>
                  <a:gd name="T49" fmla="*/ 1524 h 2097"/>
                  <a:gd name="T50" fmla="*/ 2532 w 2579"/>
                  <a:gd name="T51" fmla="*/ 1559 h 2097"/>
                  <a:gd name="T52" fmla="*/ 1417 w 2579"/>
                  <a:gd name="T53" fmla="*/ 2085 h 2097"/>
                  <a:gd name="T54" fmla="*/ 1367 w 2579"/>
                  <a:gd name="T55" fmla="*/ 2097 h 2097"/>
                  <a:gd name="T56" fmla="*/ 1336 w 2579"/>
                  <a:gd name="T57" fmla="*/ 2092 h 2097"/>
                  <a:gd name="T58" fmla="*/ 176 w 2579"/>
                  <a:gd name="T59" fmla="*/ 1780 h 2097"/>
                  <a:gd name="T60" fmla="*/ 153 w 2579"/>
                  <a:gd name="T61" fmla="*/ 1745 h 2097"/>
                  <a:gd name="T62" fmla="*/ 129 w 2579"/>
                  <a:gd name="T63" fmla="*/ 1690 h 2097"/>
                  <a:gd name="T64" fmla="*/ 106 w 2579"/>
                  <a:gd name="T65" fmla="*/ 1622 h 2097"/>
                  <a:gd name="T66" fmla="*/ 86 w 2579"/>
                  <a:gd name="T67" fmla="*/ 1553 h 2097"/>
                  <a:gd name="T68" fmla="*/ 71 w 2579"/>
                  <a:gd name="T69" fmla="*/ 1490 h 2097"/>
                  <a:gd name="T70" fmla="*/ 61 w 2579"/>
                  <a:gd name="T71" fmla="*/ 1444 h 2097"/>
                  <a:gd name="T72" fmla="*/ 57 w 2579"/>
                  <a:gd name="T73" fmla="*/ 1414 h 2097"/>
                  <a:gd name="T74" fmla="*/ 57 w 2579"/>
                  <a:gd name="T75" fmla="*/ 1364 h 2097"/>
                  <a:gd name="T76" fmla="*/ 61 w 2579"/>
                  <a:gd name="T77" fmla="*/ 1299 h 2097"/>
                  <a:gd name="T78" fmla="*/ 67 w 2579"/>
                  <a:gd name="T79" fmla="*/ 1230 h 2097"/>
                  <a:gd name="T80" fmla="*/ 77 w 2579"/>
                  <a:gd name="T81" fmla="*/ 1167 h 2097"/>
                  <a:gd name="T82" fmla="*/ 28 w 2579"/>
                  <a:gd name="T83" fmla="*/ 1057 h 2097"/>
                  <a:gd name="T84" fmla="*/ 4 w 2579"/>
                  <a:gd name="T85" fmla="*/ 956 h 2097"/>
                  <a:gd name="T86" fmla="*/ 2 w 2579"/>
                  <a:gd name="T87" fmla="*/ 861 h 2097"/>
                  <a:gd name="T88" fmla="*/ 15 w 2579"/>
                  <a:gd name="T89" fmla="*/ 777 h 2097"/>
                  <a:gd name="T90" fmla="*/ 40 w 2579"/>
                  <a:gd name="T91" fmla="*/ 703 h 2097"/>
                  <a:gd name="T92" fmla="*/ 74 w 2579"/>
                  <a:gd name="T93" fmla="*/ 639 h 2097"/>
                  <a:gd name="T94" fmla="*/ 112 w 2579"/>
                  <a:gd name="T95" fmla="*/ 588 h 2097"/>
                  <a:gd name="T96" fmla="*/ 147 w 2579"/>
                  <a:gd name="T97" fmla="*/ 549 h 2097"/>
                  <a:gd name="T98" fmla="*/ 182 w 2579"/>
                  <a:gd name="T99" fmla="*/ 524 h 2097"/>
                  <a:gd name="T100" fmla="*/ 220 w 2579"/>
                  <a:gd name="T101" fmla="*/ 512 h 2097"/>
                  <a:gd name="T102" fmla="*/ 1322 w 2579"/>
                  <a:gd name="T103" fmla="*/ 3 h 2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79" h="2097">
                    <a:moveTo>
                      <a:pt x="1347" y="0"/>
                    </a:moveTo>
                    <a:lnTo>
                      <a:pt x="1364" y="2"/>
                    </a:lnTo>
                    <a:lnTo>
                      <a:pt x="1382" y="5"/>
                    </a:lnTo>
                    <a:lnTo>
                      <a:pt x="2477" y="337"/>
                    </a:lnTo>
                    <a:lnTo>
                      <a:pt x="2500" y="346"/>
                    </a:lnTo>
                    <a:lnTo>
                      <a:pt x="2519" y="360"/>
                    </a:lnTo>
                    <a:lnTo>
                      <a:pt x="2536" y="376"/>
                    </a:lnTo>
                    <a:lnTo>
                      <a:pt x="2548" y="396"/>
                    </a:lnTo>
                    <a:lnTo>
                      <a:pt x="2558" y="419"/>
                    </a:lnTo>
                    <a:lnTo>
                      <a:pt x="2561" y="442"/>
                    </a:lnTo>
                    <a:lnTo>
                      <a:pt x="2561" y="467"/>
                    </a:lnTo>
                    <a:lnTo>
                      <a:pt x="2555" y="490"/>
                    </a:lnTo>
                    <a:lnTo>
                      <a:pt x="2546" y="512"/>
                    </a:lnTo>
                    <a:lnTo>
                      <a:pt x="2531" y="531"/>
                    </a:lnTo>
                    <a:lnTo>
                      <a:pt x="2514" y="547"/>
                    </a:lnTo>
                    <a:lnTo>
                      <a:pt x="2494" y="559"/>
                    </a:lnTo>
                    <a:lnTo>
                      <a:pt x="2469" y="571"/>
                    </a:lnTo>
                    <a:lnTo>
                      <a:pt x="2475" y="592"/>
                    </a:lnTo>
                    <a:lnTo>
                      <a:pt x="2478" y="615"/>
                    </a:lnTo>
                    <a:lnTo>
                      <a:pt x="2478" y="819"/>
                    </a:lnTo>
                    <a:lnTo>
                      <a:pt x="2475" y="844"/>
                    </a:lnTo>
                    <a:lnTo>
                      <a:pt x="2467" y="867"/>
                    </a:lnTo>
                    <a:lnTo>
                      <a:pt x="2484" y="872"/>
                    </a:lnTo>
                    <a:lnTo>
                      <a:pt x="2506" y="882"/>
                    </a:lnTo>
                    <a:lnTo>
                      <a:pt x="2526" y="895"/>
                    </a:lnTo>
                    <a:lnTo>
                      <a:pt x="2542" y="912"/>
                    </a:lnTo>
                    <a:lnTo>
                      <a:pt x="2555" y="931"/>
                    </a:lnTo>
                    <a:lnTo>
                      <a:pt x="2564" y="954"/>
                    </a:lnTo>
                    <a:lnTo>
                      <a:pt x="2569" y="979"/>
                    </a:lnTo>
                    <a:lnTo>
                      <a:pt x="2567" y="1003"/>
                    </a:lnTo>
                    <a:lnTo>
                      <a:pt x="2562" y="1026"/>
                    </a:lnTo>
                    <a:lnTo>
                      <a:pt x="2552" y="1047"/>
                    </a:lnTo>
                    <a:lnTo>
                      <a:pt x="2538" y="1067"/>
                    </a:lnTo>
                    <a:lnTo>
                      <a:pt x="2520" y="1083"/>
                    </a:lnTo>
                    <a:lnTo>
                      <a:pt x="2500" y="1095"/>
                    </a:lnTo>
                    <a:lnTo>
                      <a:pt x="2484" y="1102"/>
                    </a:lnTo>
                    <a:lnTo>
                      <a:pt x="2486" y="1126"/>
                    </a:lnTo>
                    <a:lnTo>
                      <a:pt x="2486" y="1330"/>
                    </a:lnTo>
                    <a:lnTo>
                      <a:pt x="2486" y="1339"/>
                    </a:lnTo>
                    <a:lnTo>
                      <a:pt x="2486" y="1346"/>
                    </a:lnTo>
                    <a:lnTo>
                      <a:pt x="2495" y="1349"/>
                    </a:lnTo>
                    <a:lnTo>
                      <a:pt x="2518" y="1358"/>
                    </a:lnTo>
                    <a:lnTo>
                      <a:pt x="2537" y="1372"/>
                    </a:lnTo>
                    <a:lnTo>
                      <a:pt x="2554" y="1388"/>
                    </a:lnTo>
                    <a:lnTo>
                      <a:pt x="2566" y="1409"/>
                    </a:lnTo>
                    <a:lnTo>
                      <a:pt x="2576" y="1431"/>
                    </a:lnTo>
                    <a:lnTo>
                      <a:pt x="2579" y="1455"/>
                    </a:lnTo>
                    <a:lnTo>
                      <a:pt x="2578" y="1479"/>
                    </a:lnTo>
                    <a:lnTo>
                      <a:pt x="2573" y="1502"/>
                    </a:lnTo>
                    <a:lnTo>
                      <a:pt x="2564" y="1524"/>
                    </a:lnTo>
                    <a:lnTo>
                      <a:pt x="2549" y="1543"/>
                    </a:lnTo>
                    <a:lnTo>
                      <a:pt x="2532" y="1559"/>
                    </a:lnTo>
                    <a:lnTo>
                      <a:pt x="2510" y="1572"/>
                    </a:lnTo>
                    <a:lnTo>
                      <a:pt x="1417" y="2085"/>
                    </a:lnTo>
                    <a:lnTo>
                      <a:pt x="1393" y="2093"/>
                    </a:lnTo>
                    <a:lnTo>
                      <a:pt x="1367" y="2097"/>
                    </a:lnTo>
                    <a:lnTo>
                      <a:pt x="1351" y="2096"/>
                    </a:lnTo>
                    <a:lnTo>
                      <a:pt x="1336" y="2092"/>
                    </a:lnTo>
                    <a:lnTo>
                      <a:pt x="187" y="1787"/>
                    </a:lnTo>
                    <a:lnTo>
                      <a:pt x="176" y="1780"/>
                    </a:lnTo>
                    <a:lnTo>
                      <a:pt x="165" y="1766"/>
                    </a:lnTo>
                    <a:lnTo>
                      <a:pt x="153" y="1745"/>
                    </a:lnTo>
                    <a:lnTo>
                      <a:pt x="141" y="1720"/>
                    </a:lnTo>
                    <a:lnTo>
                      <a:pt x="129" y="1690"/>
                    </a:lnTo>
                    <a:lnTo>
                      <a:pt x="118" y="1657"/>
                    </a:lnTo>
                    <a:lnTo>
                      <a:pt x="106" y="1622"/>
                    </a:lnTo>
                    <a:lnTo>
                      <a:pt x="96" y="1587"/>
                    </a:lnTo>
                    <a:lnTo>
                      <a:pt x="86" y="1553"/>
                    </a:lnTo>
                    <a:lnTo>
                      <a:pt x="78" y="1520"/>
                    </a:lnTo>
                    <a:lnTo>
                      <a:pt x="71" y="1490"/>
                    </a:lnTo>
                    <a:lnTo>
                      <a:pt x="64" y="1465"/>
                    </a:lnTo>
                    <a:lnTo>
                      <a:pt x="61" y="1444"/>
                    </a:lnTo>
                    <a:lnTo>
                      <a:pt x="58" y="1430"/>
                    </a:lnTo>
                    <a:lnTo>
                      <a:pt x="57" y="1414"/>
                    </a:lnTo>
                    <a:lnTo>
                      <a:pt x="57" y="1391"/>
                    </a:lnTo>
                    <a:lnTo>
                      <a:pt x="57" y="1364"/>
                    </a:lnTo>
                    <a:lnTo>
                      <a:pt x="58" y="1333"/>
                    </a:lnTo>
                    <a:lnTo>
                      <a:pt x="61" y="1299"/>
                    </a:lnTo>
                    <a:lnTo>
                      <a:pt x="63" y="1265"/>
                    </a:lnTo>
                    <a:lnTo>
                      <a:pt x="67" y="1230"/>
                    </a:lnTo>
                    <a:lnTo>
                      <a:pt x="72" y="1197"/>
                    </a:lnTo>
                    <a:lnTo>
                      <a:pt x="77" y="1167"/>
                    </a:lnTo>
                    <a:lnTo>
                      <a:pt x="49" y="1112"/>
                    </a:lnTo>
                    <a:lnTo>
                      <a:pt x="28" y="1057"/>
                    </a:lnTo>
                    <a:lnTo>
                      <a:pt x="14" y="1005"/>
                    </a:lnTo>
                    <a:lnTo>
                      <a:pt x="4" y="956"/>
                    </a:lnTo>
                    <a:lnTo>
                      <a:pt x="0" y="907"/>
                    </a:lnTo>
                    <a:lnTo>
                      <a:pt x="2" y="861"/>
                    </a:lnTo>
                    <a:lnTo>
                      <a:pt x="6" y="818"/>
                    </a:lnTo>
                    <a:lnTo>
                      <a:pt x="15" y="777"/>
                    </a:lnTo>
                    <a:lnTo>
                      <a:pt x="27" y="738"/>
                    </a:lnTo>
                    <a:lnTo>
                      <a:pt x="40" y="703"/>
                    </a:lnTo>
                    <a:lnTo>
                      <a:pt x="57" y="669"/>
                    </a:lnTo>
                    <a:lnTo>
                      <a:pt x="74" y="639"/>
                    </a:lnTo>
                    <a:lnTo>
                      <a:pt x="92" y="612"/>
                    </a:lnTo>
                    <a:lnTo>
                      <a:pt x="112" y="588"/>
                    </a:lnTo>
                    <a:lnTo>
                      <a:pt x="130" y="567"/>
                    </a:lnTo>
                    <a:lnTo>
                      <a:pt x="147" y="549"/>
                    </a:lnTo>
                    <a:lnTo>
                      <a:pt x="164" y="536"/>
                    </a:lnTo>
                    <a:lnTo>
                      <a:pt x="182" y="524"/>
                    </a:lnTo>
                    <a:lnTo>
                      <a:pt x="201" y="517"/>
                    </a:lnTo>
                    <a:lnTo>
                      <a:pt x="220" y="512"/>
                    </a:lnTo>
                    <a:lnTo>
                      <a:pt x="1297" y="11"/>
                    </a:lnTo>
                    <a:lnTo>
                      <a:pt x="1322" y="3"/>
                    </a:lnTo>
                    <a:lnTo>
                      <a:pt x="1347" y="0"/>
                    </a:lnTo>
                    <a:close/>
                  </a:path>
                </a:pathLst>
              </a:custGeom>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19" name="Freeform 261"/>
              <p:cNvSpPr>
                <a:spLocks/>
              </p:cNvSpPr>
              <p:nvPr/>
            </p:nvSpPr>
            <p:spPr bwMode="auto">
              <a:xfrm>
                <a:off x="1555" y="1899"/>
                <a:ext cx="413" cy="134"/>
              </a:xfrm>
              <a:custGeom>
                <a:avLst/>
                <a:gdLst>
                  <a:gd name="T0" fmla="*/ 2064 w 2064"/>
                  <a:gd name="T1" fmla="*/ 0 h 674"/>
                  <a:gd name="T2" fmla="*/ 2064 w 2064"/>
                  <a:gd name="T3" fmla="*/ 201 h 674"/>
                  <a:gd name="T4" fmla="*/ 1058 w 2064"/>
                  <a:gd name="T5" fmla="*/ 674 h 674"/>
                  <a:gd name="T6" fmla="*/ 698 w 2064"/>
                  <a:gd name="T7" fmla="*/ 577 h 674"/>
                  <a:gd name="T8" fmla="*/ 695 w 2064"/>
                  <a:gd name="T9" fmla="*/ 555 h 674"/>
                  <a:gd name="T10" fmla="*/ 688 w 2064"/>
                  <a:gd name="T11" fmla="*/ 535 h 674"/>
                  <a:gd name="T12" fmla="*/ 676 w 2064"/>
                  <a:gd name="T13" fmla="*/ 515 h 674"/>
                  <a:gd name="T14" fmla="*/ 662 w 2064"/>
                  <a:gd name="T15" fmla="*/ 500 h 674"/>
                  <a:gd name="T16" fmla="*/ 643 w 2064"/>
                  <a:gd name="T17" fmla="*/ 488 h 674"/>
                  <a:gd name="T18" fmla="*/ 622 w 2064"/>
                  <a:gd name="T19" fmla="*/ 479 h 674"/>
                  <a:gd name="T20" fmla="*/ 406 w 2064"/>
                  <a:gd name="T21" fmla="*/ 416 h 674"/>
                  <a:gd name="T22" fmla="*/ 392 w 2064"/>
                  <a:gd name="T23" fmla="*/ 413 h 674"/>
                  <a:gd name="T24" fmla="*/ 377 w 2064"/>
                  <a:gd name="T25" fmla="*/ 411 h 674"/>
                  <a:gd name="T26" fmla="*/ 354 w 2064"/>
                  <a:gd name="T27" fmla="*/ 414 h 674"/>
                  <a:gd name="T28" fmla="*/ 333 w 2064"/>
                  <a:gd name="T29" fmla="*/ 421 h 674"/>
                  <a:gd name="T30" fmla="*/ 312 w 2064"/>
                  <a:gd name="T31" fmla="*/ 433 h 674"/>
                  <a:gd name="T32" fmla="*/ 296 w 2064"/>
                  <a:gd name="T33" fmla="*/ 449 h 674"/>
                  <a:gd name="T34" fmla="*/ 284 w 2064"/>
                  <a:gd name="T35" fmla="*/ 467 h 674"/>
                  <a:gd name="T36" fmla="*/ 43 w 2064"/>
                  <a:gd name="T37" fmla="*/ 402 h 674"/>
                  <a:gd name="T38" fmla="*/ 40 w 2064"/>
                  <a:gd name="T39" fmla="*/ 396 h 674"/>
                  <a:gd name="T40" fmla="*/ 35 w 2064"/>
                  <a:gd name="T41" fmla="*/ 384 h 674"/>
                  <a:gd name="T42" fmla="*/ 29 w 2064"/>
                  <a:gd name="T43" fmla="*/ 369 h 674"/>
                  <a:gd name="T44" fmla="*/ 22 w 2064"/>
                  <a:gd name="T45" fmla="*/ 350 h 674"/>
                  <a:gd name="T46" fmla="*/ 15 w 2064"/>
                  <a:gd name="T47" fmla="*/ 329 h 674"/>
                  <a:gd name="T48" fmla="*/ 9 w 2064"/>
                  <a:gd name="T49" fmla="*/ 306 h 674"/>
                  <a:gd name="T50" fmla="*/ 4 w 2064"/>
                  <a:gd name="T51" fmla="*/ 282 h 674"/>
                  <a:gd name="T52" fmla="*/ 0 w 2064"/>
                  <a:gd name="T53" fmla="*/ 259 h 674"/>
                  <a:gd name="T54" fmla="*/ 1 w 2064"/>
                  <a:gd name="T55" fmla="*/ 236 h 674"/>
                  <a:gd name="T56" fmla="*/ 5 w 2064"/>
                  <a:gd name="T57" fmla="*/ 214 h 674"/>
                  <a:gd name="T58" fmla="*/ 15 w 2064"/>
                  <a:gd name="T59" fmla="*/ 196 h 674"/>
                  <a:gd name="T60" fmla="*/ 1013 w 2064"/>
                  <a:gd name="T61" fmla="*/ 462 h 674"/>
                  <a:gd name="T62" fmla="*/ 1029 w 2064"/>
                  <a:gd name="T63" fmla="*/ 466 h 674"/>
                  <a:gd name="T64" fmla="*/ 1045 w 2064"/>
                  <a:gd name="T65" fmla="*/ 466 h 674"/>
                  <a:gd name="T66" fmla="*/ 1070 w 2064"/>
                  <a:gd name="T67" fmla="*/ 463 h 674"/>
                  <a:gd name="T68" fmla="*/ 1096 w 2064"/>
                  <a:gd name="T69" fmla="*/ 455 h 674"/>
                  <a:gd name="T70" fmla="*/ 2064 w 2064"/>
                  <a:gd name="T71"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64" h="674">
                    <a:moveTo>
                      <a:pt x="2064" y="0"/>
                    </a:moveTo>
                    <a:lnTo>
                      <a:pt x="2064" y="201"/>
                    </a:lnTo>
                    <a:lnTo>
                      <a:pt x="1058" y="674"/>
                    </a:lnTo>
                    <a:lnTo>
                      <a:pt x="698" y="577"/>
                    </a:lnTo>
                    <a:lnTo>
                      <a:pt x="695" y="555"/>
                    </a:lnTo>
                    <a:lnTo>
                      <a:pt x="688" y="535"/>
                    </a:lnTo>
                    <a:lnTo>
                      <a:pt x="676" y="515"/>
                    </a:lnTo>
                    <a:lnTo>
                      <a:pt x="662" y="500"/>
                    </a:lnTo>
                    <a:lnTo>
                      <a:pt x="643" y="488"/>
                    </a:lnTo>
                    <a:lnTo>
                      <a:pt x="622" y="479"/>
                    </a:lnTo>
                    <a:lnTo>
                      <a:pt x="406" y="416"/>
                    </a:lnTo>
                    <a:lnTo>
                      <a:pt x="392" y="413"/>
                    </a:lnTo>
                    <a:lnTo>
                      <a:pt x="377" y="411"/>
                    </a:lnTo>
                    <a:lnTo>
                      <a:pt x="354" y="414"/>
                    </a:lnTo>
                    <a:lnTo>
                      <a:pt x="333" y="421"/>
                    </a:lnTo>
                    <a:lnTo>
                      <a:pt x="312" y="433"/>
                    </a:lnTo>
                    <a:lnTo>
                      <a:pt x="296" y="449"/>
                    </a:lnTo>
                    <a:lnTo>
                      <a:pt x="284" y="467"/>
                    </a:lnTo>
                    <a:lnTo>
                      <a:pt x="43" y="402"/>
                    </a:lnTo>
                    <a:lnTo>
                      <a:pt x="40" y="396"/>
                    </a:lnTo>
                    <a:lnTo>
                      <a:pt x="35" y="384"/>
                    </a:lnTo>
                    <a:lnTo>
                      <a:pt x="29" y="369"/>
                    </a:lnTo>
                    <a:lnTo>
                      <a:pt x="22" y="350"/>
                    </a:lnTo>
                    <a:lnTo>
                      <a:pt x="15" y="329"/>
                    </a:lnTo>
                    <a:lnTo>
                      <a:pt x="9" y="306"/>
                    </a:lnTo>
                    <a:lnTo>
                      <a:pt x="4" y="282"/>
                    </a:lnTo>
                    <a:lnTo>
                      <a:pt x="0" y="259"/>
                    </a:lnTo>
                    <a:lnTo>
                      <a:pt x="1" y="236"/>
                    </a:lnTo>
                    <a:lnTo>
                      <a:pt x="5" y="214"/>
                    </a:lnTo>
                    <a:lnTo>
                      <a:pt x="15" y="196"/>
                    </a:lnTo>
                    <a:lnTo>
                      <a:pt x="1013" y="462"/>
                    </a:lnTo>
                    <a:lnTo>
                      <a:pt x="1029" y="466"/>
                    </a:lnTo>
                    <a:lnTo>
                      <a:pt x="1045" y="466"/>
                    </a:lnTo>
                    <a:lnTo>
                      <a:pt x="1070" y="463"/>
                    </a:lnTo>
                    <a:lnTo>
                      <a:pt x="1096" y="455"/>
                    </a:lnTo>
                    <a:lnTo>
                      <a:pt x="2064"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20" name="Freeform 262"/>
              <p:cNvSpPr>
                <a:spLocks/>
              </p:cNvSpPr>
              <p:nvPr/>
            </p:nvSpPr>
            <p:spPr bwMode="auto">
              <a:xfrm>
                <a:off x="1557" y="2038"/>
                <a:ext cx="52" cy="55"/>
              </a:xfrm>
              <a:custGeom>
                <a:avLst/>
                <a:gdLst>
                  <a:gd name="T0" fmla="*/ 23 w 262"/>
                  <a:gd name="T1" fmla="*/ 0 h 275"/>
                  <a:gd name="T2" fmla="*/ 261 w 262"/>
                  <a:gd name="T3" fmla="*/ 72 h 275"/>
                  <a:gd name="T4" fmla="*/ 262 w 262"/>
                  <a:gd name="T5" fmla="*/ 275 h 275"/>
                  <a:gd name="T6" fmla="*/ 41 w 262"/>
                  <a:gd name="T7" fmla="*/ 216 h 275"/>
                  <a:gd name="T8" fmla="*/ 40 w 262"/>
                  <a:gd name="T9" fmla="*/ 210 h 275"/>
                  <a:gd name="T10" fmla="*/ 35 w 262"/>
                  <a:gd name="T11" fmla="*/ 199 h 275"/>
                  <a:gd name="T12" fmla="*/ 29 w 262"/>
                  <a:gd name="T13" fmla="*/ 185 h 275"/>
                  <a:gd name="T14" fmla="*/ 22 w 262"/>
                  <a:gd name="T15" fmla="*/ 167 h 275"/>
                  <a:gd name="T16" fmla="*/ 14 w 262"/>
                  <a:gd name="T17" fmla="*/ 146 h 275"/>
                  <a:gd name="T18" fmla="*/ 8 w 262"/>
                  <a:gd name="T19" fmla="*/ 124 h 275"/>
                  <a:gd name="T20" fmla="*/ 4 w 262"/>
                  <a:gd name="T21" fmla="*/ 101 h 275"/>
                  <a:gd name="T22" fmla="*/ 0 w 262"/>
                  <a:gd name="T23" fmla="*/ 78 h 275"/>
                  <a:gd name="T24" fmla="*/ 0 w 262"/>
                  <a:gd name="T25" fmla="*/ 55 h 275"/>
                  <a:gd name="T26" fmla="*/ 4 w 262"/>
                  <a:gd name="T27" fmla="*/ 35 h 275"/>
                  <a:gd name="T28" fmla="*/ 11 w 262"/>
                  <a:gd name="T29" fmla="*/ 15 h 275"/>
                  <a:gd name="T30" fmla="*/ 23 w 262"/>
                  <a:gd name="T3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2" h="275">
                    <a:moveTo>
                      <a:pt x="23" y="0"/>
                    </a:moveTo>
                    <a:lnTo>
                      <a:pt x="261" y="72"/>
                    </a:lnTo>
                    <a:lnTo>
                      <a:pt x="262" y="275"/>
                    </a:lnTo>
                    <a:lnTo>
                      <a:pt x="41" y="216"/>
                    </a:lnTo>
                    <a:lnTo>
                      <a:pt x="40" y="210"/>
                    </a:lnTo>
                    <a:lnTo>
                      <a:pt x="35" y="199"/>
                    </a:lnTo>
                    <a:lnTo>
                      <a:pt x="29" y="185"/>
                    </a:lnTo>
                    <a:lnTo>
                      <a:pt x="22" y="167"/>
                    </a:lnTo>
                    <a:lnTo>
                      <a:pt x="14" y="146"/>
                    </a:lnTo>
                    <a:lnTo>
                      <a:pt x="8" y="124"/>
                    </a:lnTo>
                    <a:lnTo>
                      <a:pt x="4" y="101"/>
                    </a:lnTo>
                    <a:lnTo>
                      <a:pt x="0" y="78"/>
                    </a:lnTo>
                    <a:lnTo>
                      <a:pt x="0" y="55"/>
                    </a:lnTo>
                    <a:lnTo>
                      <a:pt x="4" y="35"/>
                    </a:lnTo>
                    <a:lnTo>
                      <a:pt x="11" y="15"/>
                    </a:lnTo>
                    <a:lnTo>
                      <a:pt x="23"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21" name="Freeform 263"/>
              <p:cNvSpPr>
                <a:spLocks/>
              </p:cNvSpPr>
              <p:nvPr/>
            </p:nvSpPr>
            <p:spPr bwMode="auto">
              <a:xfrm>
                <a:off x="1694" y="2007"/>
                <a:ext cx="275" cy="129"/>
              </a:xfrm>
              <a:custGeom>
                <a:avLst/>
                <a:gdLst>
                  <a:gd name="T0" fmla="*/ 1375 w 1375"/>
                  <a:gd name="T1" fmla="*/ 0 h 645"/>
                  <a:gd name="T2" fmla="*/ 1375 w 1375"/>
                  <a:gd name="T3" fmla="*/ 172 h 645"/>
                  <a:gd name="T4" fmla="*/ 369 w 1375"/>
                  <a:gd name="T5" fmla="*/ 645 h 645"/>
                  <a:gd name="T6" fmla="*/ 0 w 1375"/>
                  <a:gd name="T7" fmla="*/ 546 h 645"/>
                  <a:gd name="T8" fmla="*/ 0 w 1375"/>
                  <a:gd name="T9" fmla="*/ 357 h 645"/>
                  <a:gd name="T10" fmla="*/ 329 w 1375"/>
                  <a:gd name="T11" fmla="*/ 457 h 645"/>
                  <a:gd name="T12" fmla="*/ 346 w 1375"/>
                  <a:gd name="T13" fmla="*/ 461 h 645"/>
                  <a:gd name="T14" fmla="*/ 364 w 1375"/>
                  <a:gd name="T15" fmla="*/ 463 h 645"/>
                  <a:gd name="T16" fmla="*/ 389 w 1375"/>
                  <a:gd name="T17" fmla="*/ 459 h 645"/>
                  <a:gd name="T18" fmla="*/ 415 w 1375"/>
                  <a:gd name="T19" fmla="*/ 451 h 645"/>
                  <a:gd name="T20" fmla="*/ 1375 w 1375"/>
                  <a:gd name="T21"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5" h="645">
                    <a:moveTo>
                      <a:pt x="1375" y="0"/>
                    </a:moveTo>
                    <a:lnTo>
                      <a:pt x="1375" y="172"/>
                    </a:lnTo>
                    <a:lnTo>
                      <a:pt x="369" y="645"/>
                    </a:lnTo>
                    <a:lnTo>
                      <a:pt x="0" y="546"/>
                    </a:lnTo>
                    <a:lnTo>
                      <a:pt x="0" y="357"/>
                    </a:lnTo>
                    <a:lnTo>
                      <a:pt x="329" y="457"/>
                    </a:lnTo>
                    <a:lnTo>
                      <a:pt x="346" y="461"/>
                    </a:lnTo>
                    <a:lnTo>
                      <a:pt x="364" y="463"/>
                    </a:lnTo>
                    <a:lnTo>
                      <a:pt x="389" y="459"/>
                    </a:lnTo>
                    <a:lnTo>
                      <a:pt x="415" y="451"/>
                    </a:lnTo>
                    <a:lnTo>
                      <a:pt x="1375"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22" name="Freeform 264"/>
              <p:cNvSpPr>
                <a:spLocks noEditPoints="1"/>
              </p:cNvSpPr>
              <p:nvPr/>
            </p:nvSpPr>
            <p:spPr bwMode="auto">
              <a:xfrm>
                <a:off x="1520" y="1799"/>
                <a:ext cx="468" cy="378"/>
              </a:xfrm>
              <a:custGeom>
                <a:avLst/>
                <a:gdLst>
                  <a:gd name="T0" fmla="*/ 2339 w 2339"/>
                  <a:gd name="T1" fmla="*/ 1378 h 1892"/>
                  <a:gd name="T2" fmla="*/ 870 w 2339"/>
                  <a:gd name="T3" fmla="*/ 1779 h 1892"/>
                  <a:gd name="T4" fmla="*/ 873 w 2339"/>
                  <a:gd name="T5" fmla="*/ 1759 h 1892"/>
                  <a:gd name="T6" fmla="*/ 1211 w 2339"/>
                  <a:gd name="T7" fmla="*/ 1798 h 1892"/>
                  <a:gd name="T8" fmla="*/ 1242 w 2339"/>
                  <a:gd name="T9" fmla="*/ 1803 h 1892"/>
                  <a:gd name="T10" fmla="*/ 1294 w 2339"/>
                  <a:gd name="T11" fmla="*/ 1791 h 1892"/>
                  <a:gd name="T12" fmla="*/ 40 w 2339"/>
                  <a:gd name="T13" fmla="*/ 1143 h 1892"/>
                  <a:gd name="T14" fmla="*/ 52 w 2339"/>
                  <a:gd name="T15" fmla="*/ 1148 h 1892"/>
                  <a:gd name="T16" fmla="*/ 105 w 2339"/>
                  <a:gd name="T17" fmla="*/ 1190 h 1892"/>
                  <a:gd name="T18" fmla="*/ 92 w 2339"/>
                  <a:gd name="T19" fmla="*/ 1244 h 1892"/>
                  <a:gd name="T20" fmla="*/ 91 w 2339"/>
                  <a:gd name="T21" fmla="*/ 1310 h 1892"/>
                  <a:gd name="T22" fmla="*/ 106 w 2339"/>
                  <a:gd name="T23" fmla="*/ 1385 h 1892"/>
                  <a:gd name="T24" fmla="*/ 145 w 2339"/>
                  <a:gd name="T25" fmla="*/ 1469 h 1892"/>
                  <a:gd name="T26" fmla="*/ 161 w 2339"/>
                  <a:gd name="T27" fmla="*/ 1489 h 1892"/>
                  <a:gd name="T28" fmla="*/ 179 w 2339"/>
                  <a:gd name="T29" fmla="*/ 1504 h 1892"/>
                  <a:gd name="T30" fmla="*/ 448 w 2339"/>
                  <a:gd name="T31" fmla="*/ 1580 h 1892"/>
                  <a:gd name="T32" fmla="*/ 99 w 2339"/>
                  <a:gd name="T33" fmla="*/ 1545 h 1892"/>
                  <a:gd name="T34" fmla="*/ 99 w 2339"/>
                  <a:gd name="T35" fmla="*/ 1545 h 1892"/>
                  <a:gd name="T36" fmla="*/ 95 w 2339"/>
                  <a:gd name="T37" fmla="*/ 1540 h 1892"/>
                  <a:gd name="T38" fmla="*/ 47 w 2339"/>
                  <a:gd name="T39" fmla="*/ 1450 h 1892"/>
                  <a:gd name="T40" fmla="*/ 19 w 2339"/>
                  <a:gd name="T41" fmla="*/ 1368 h 1892"/>
                  <a:gd name="T42" fmla="*/ 10 w 2339"/>
                  <a:gd name="T43" fmla="*/ 1293 h 1892"/>
                  <a:gd name="T44" fmla="*/ 14 w 2339"/>
                  <a:gd name="T45" fmla="*/ 1226 h 1892"/>
                  <a:gd name="T46" fmla="*/ 29 w 2339"/>
                  <a:gd name="T47" fmla="*/ 1168 h 1892"/>
                  <a:gd name="T48" fmla="*/ 538 w 2339"/>
                  <a:gd name="T49" fmla="*/ 1008 h 1892"/>
                  <a:gd name="T50" fmla="*/ 779 w 2339"/>
                  <a:gd name="T51" fmla="*/ 1803 h 1892"/>
                  <a:gd name="T52" fmla="*/ 543 w 2339"/>
                  <a:gd name="T53" fmla="*/ 1722 h 1892"/>
                  <a:gd name="T54" fmla="*/ 2228 w 2339"/>
                  <a:gd name="T55" fmla="*/ 836 h 1892"/>
                  <a:gd name="T56" fmla="*/ 1237 w 2339"/>
                  <a:gd name="T57" fmla="*/ 1381 h 1892"/>
                  <a:gd name="T58" fmla="*/ 874 w 2339"/>
                  <a:gd name="T59" fmla="*/ 1193 h 1892"/>
                  <a:gd name="T60" fmla="*/ 1217 w 2339"/>
                  <a:gd name="T61" fmla="*/ 1290 h 1892"/>
                  <a:gd name="T62" fmla="*/ 1259 w 2339"/>
                  <a:gd name="T63" fmla="*/ 1288 h 1892"/>
                  <a:gd name="T64" fmla="*/ 2228 w 2339"/>
                  <a:gd name="T65" fmla="*/ 836 h 1892"/>
                  <a:gd name="T66" fmla="*/ 2313 w 2339"/>
                  <a:gd name="T67" fmla="*/ 331 h 1892"/>
                  <a:gd name="T68" fmla="*/ 174 w 2339"/>
                  <a:gd name="T69" fmla="*/ 566 h 1892"/>
                  <a:gd name="T70" fmla="*/ 153 w 2339"/>
                  <a:gd name="T71" fmla="*/ 584 h 1892"/>
                  <a:gd name="T72" fmla="*/ 133 w 2339"/>
                  <a:gd name="T73" fmla="*/ 608 h 1892"/>
                  <a:gd name="T74" fmla="*/ 111 w 2339"/>
                  <a:gd name="T75" fmla="*/ 642 h 1892"/>
                  <a:gd name="T76" fmla="*/ 93 w 2339"/>
                  <a:gd name="T77" fmla="*/ 686 h 1892"/>
                  <a:gd name="T78" fmla="*/ 81 w 2339"/>
                  <a:gd name="T79" fmla="*/ 740 h 1892"/>
                  <a:gd name="T80" fmla="*/ 82 w 2339"/>
                  <a:gd name="T81" fmla="*/ 803 h 1892"/>
                  <a:gd name="T82" fmla="*/ 98 w 2339"/>
                  <a:gd name="T83" fmla="*/ 875 h 1892"/>
                  <a:gd name="T84" fmla="*/ 135 w 2339"/>
                  <a:gd name="T85" fmla="*/ 958 h 1892"/>
                  <a:gd name="T86" fmla="*/ 151 w 2339"/>
                  <a:gd name="T87" fmla="*/ 977 h 1892"/>
                  <a:gd name="T88" fmla="*/ 169 w 2339"/>
                  <a:gd name="T89" fmla="*/ 993 h 1892"/>
                  <a:gd name="T90" fmla="*/ 446 w 2339"/>
                  <a:gd name="T91" fmla="*/ 1071 h 1892"/>
                  <a:gd name="T92" fmla="*/ 89 w 2339"/>
                  <a:gd name="T93" fmla="*/ 1034 h 1892"/>
                  <a:gd name="T94" fmla="*/ 89 w 2339"/>
                  <a:gd name="T95" fmla="*/ 1034 h 1892"/>
                  <a:gd name="T96" fmla="*/ 86 w 2339"/>
                  <a:gd name="T97" fmla="*/ 1029 h 1892"/>
                  <a:gd name="T98" fmla="*/ 34 w 2339"/>
                  <a:gd name="T99" fmla="*/ 931 h 1892"/>
                  <a:gd name="T100" fmla="*/ 7 w 2339"/>
                  <a:gd name="T101" fmla="*/ 843 h 1892"/>
                  <a:gd name="T102" fmla="*/ 0 w 2339"/>
                  <a:gd name="T103" fmla="*/ 763 h 1892"/>
                  <a:gd name="T104" fmla="*/ 10 w 2339"/>
                  <a:gd name="T105" fmla="*/ 694 h 1892"/>
                  <a:gd name="T106" fmla="*/ 28 w 2339"/>
                  <a:gd name="T107" fmla="*/ 635 h 1892"/>
                  <a:gd name="T108" fmla="*/ 53 w 2339"/>
                  <a:gd name="T109" fmla="*/ 588 h 1892"/>
                  <a:gd name="T110" fmla="*/ 80 w 2339"/>
                  <a:gd name="T111" fmla="*/ 550 h 1892"/>
                  <a:gd name="T112" fmla="*/ 103 w 2339"/>
                  <a:gd name="T113" fmla="*/ 525 h 1892"/>
                  <a:gd name="T114" fmla="*/ 116 w 2339"/>
                  <a:gd name="T115" fmla="*/ 513 h 1892"/>
                  <a:gd name="T116" fmla="*/ 120 w 2339"/>
                  <a:gd name="T117" fmla="*/ 512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9" h="1892">
                    <a:moveTo>
                      <a:pt x="2238" y="1348"/>
                    </a:moveTo>
                    <a:lnTo>
                      <a:pt x="2339" y="1378"/>
                    </a:lnTo>
                    <a:lnTo>
                      <a:pt x="1245" y="1892"/>
                    </a:lnTo>
                    <a:lnTo>
                      <a:pt x="870" y="1779"/>
                    </a:lnTo>
                    <a:lnTo>
                      <a:pt x="872" y="1769"/>
                    </a:lnTo>
                    <a:lnTo>
                      <a:pt x="873" y="1759"/>
                    </a:lnTo>
                    <a:lnTo>
                      <a:pt x="873" y="1701"/>
                    </a:lnTo>
                    <a:lnTo>
                      <a:pt x="1211" y="1798"/>
                    </a:lnTo>
                    <a:lnTo>
                      <a:pt x="1227" y="1802"/>
                    </a:lnTo>
                    <a:lnTo>
                      <a:pt x="1242" y="1803"/>
                    </a:lnTo>
                    <a:lnTo>
                      <a:pt x="1268" y="1799"/>
                    </a:lnTo>
                    <a:lnTo>
                      <a:pt x="1294" y="1791"/>
                    </a:lnTo>
                    <a:lnTo>
                      <a:pt x="2238" y="1348"/>
                    </a:lnTo>
                    <a:close/>
                    <a:moveTo>
                      <a:pt x="40" y="1143"/>
                    </a:moveTo>
                    <a:lnTo>
                      <a:pt x="46" y="1145"/>
                    </a:lnTo>
                    <a:lnTo>
                      <a:pt x="52" y="1148"/>
                    </a:lnTo>
                    <a:lnTo>
                      <a:pt x="115" y="1167"/>
                    </a:lnTo>
                    <a:lnTo>
                      <a:pt x="105" y="1190"/>
                    </a:lnTo>
                    <a:lnTo>
                      <a:pt x="97" y="1215"/>
                    </a:lnTo>
                    <a:lnTo>
                      <a:pt x="92" y="1244"/>
                    </a:lnTo>
                    <a:lnTo>
                      <a:pt x="89" y="1276"/>
                    </a:lnTo>
                    <a:lnTo>
                      <a:pt x="91" y="1310"/>
                    </a:lnTo>
                    <a:lnTo>
                      <a:pt x="95" y="1346"/>
                    </a:lnTo>
                    <a:lnTo>
                      <a:pt x="106" y="1385"/>
                    </a:lnTo>
                    <a:lnTo>
                      <a:pt x="122" y="1426"/>
                    </a:lnTo>
                    <a:lnTo>
                      <a:pt x="145" y="1469"/>
                    </a:lnTo>
                    <a:lnTo>
                      <a:pt x="151" y="1479"/>
                    </a:lnTo>
                    <a:lnTo>
                      <a:pt x="161" y="1489"/>
                    </a:lnTo>
                    <a:lnTo>
                      <a:pt x="169" y="1498"/>
                    </a:lnTo>
                    <a:lnTo>
                      <a:pt x="179" y="1504"/>
                    </a:lnTo>
                    <a:lnTo>
                      <a:pt x="179" y="1504"/>
                    </a:lnTo>
                    <a:lnTo>
                      <a:pt x="448" y="1580"/>
                    </a:lnTo>
                    <a:lnTo>
                      <a:pt x="448" y="1652"/>
                    </a:lnTo>
                    <a:lnTo>
                      <a:pt x="99" y="1545"/>
                    </a:lnTo>
                    <a:lnTo>
                      <a:pt x="99" y="1545"/>
                    </a:lnTo>
                    <a:lnTo>
                      <a:pt x="99" y="1545"/>
                    </a:lnTo>
                    <a:lnTo>
                      <a:pt x="95" y="1544"/>
                    </a:lnTo>
                    <a:lnTo>
                      <a:pt x="95" y="1540"/>
                    </a:lnTo>
                    <a:lnTo>
                      <a:pt x="68" y="1495"/>
                    </a:lnTo>
                    <a:lnTo>
                      <a:pt x="47" y="1450"/>
                    </a:lnTo>
                    <a:lnTo>
                      <a:pt x="30" y="1407"/>
                    </a:lnTo>
                    <a:lnTo>
                      <a:pt x="19" y="1368"/>
                    </a:lnTo>
                    <a:lnTo>
                      <a:pt x="12" y="1329"/>
                    </a:lnTo>
                    <a:lnTo>
                      <a:pt x="10" y="1293"/>
                    </a:lnTo>
                    <a:lnTo>
                      <a:pt x="11" y="1258"/>
                    </a:lnTo>
                    <a:lnTo>
                      <a:pt x="14" y="1226"/>
                    </a:lnTo>
                    <a:lnTo>
                      <a:pt x="20" y="1196"/>
                    </a:lnTo>
                    <a:lnTo>
                      <a:pt x="29" y="1168"/>
                    </a:lnTo>
                    <a:lnTo>
                      <a:pt x="40" y="1143"/>
                    </a:lnTo>
                    <a:close/>
                    <a:moveTo>
                      <a:pt x="538" y="1008"/>
                    </a:moveTo>
                    <a:lnTo>
                      <a:pt x="779" y="1080"/>
                    </a:lnTo>
                    <a:lnTo>
                      <a:pt x="779" y="1803"/>
                    </a:lnTo>
                    <a:lnTo>
                      <a:pt x="641" y="1651"/>
                    </a:lnTo>
                    <a:lnTo>
                      <a:pt x="543" y="1722"/>
                    </a:lnTo>
                    <a:lnTo>
                      <a:pt x="538" y="1008"/>
                    </a:lnTo>
                    <a:close/>
                    <a:moveTo>
                      <a:pt x="2228" y="836"/>
                    </a:moveTo>
                    <a:lnTo>
                      <a:pt x="2330" y="867"/>
                    </a:lnTo>
                    <a:lnTo>
                      <a:pt x="1237" y="1381"/>
                    </a:lnTo>
                    <a:lnTo>
                      <a:pt x="873" y="1271"/>
                    </a:lnTo>
                    <a:lnTo>
                      <a:pt x="874" y="1193"/>
                    </a:lnTo>
                    <a:lnTo>
                      <a:pt x="1202" y="1287"/>
                    </a:lnTo>
                    <a:lnTo>
                      <a:pt x="1217" y="1290"/>
                    </a:lnTo>
                    <a:lnTo>
                      <a:pt x="1233" y="1291"/>
                    </a:lnTo>
                    <a:lnTo>
                      <a:pt x="1259" y="1288"/>
                    </a:lnTo>
                    <a:lnTo>
                      <a:pt x="1284" y="1279"/>
                    </a:lnTo>
                    <a:lnTo>
                      <a:pt x="2228" y="836"/>
                    </a:lnTo>
                    <a:close/>
                    <a:moveTo>
                      <a:pt x="1219" y="0"/>
                    </a:moveTo>
                    <a:lnTo>
                      <a:pt x="2313" y="331"/>
                    </a:lnTo>
                    <a:lnTo>
                      <a:pt x="1220" y="844"/>
                    </a:lnTo>
                    <a:lnTo>
                      <a:pt x="174" y="566"/>
                    </a:lnTo>
                    <a:lnTo>
                      <a:pt x="164" y="574"/>
                    </a:lnTo>
                    <a:lnTo>
                      <a:pt x="153" y="584"/>
                    </a:lnTo>
                    <a:lnTo>
                      <a:pt x="144" y="595"/>
                    </a:lnTo>
                    <a:lnTo>
                      <a:pt x="133" y="608"/>
                    </a:lnTo>
                    <a:lnTo>
                      <a:pt x="122" y="624"/>
                    </a:lnTo>
                    <a:lnTo>
                      <a:pt x="111" y="642"/>
                    </a:lnTo>
                    <a:lnTo>
                      <a:pt x="101" y="663"/>
                    </a:lnTo>
                    <a:lnTo>
                      <a:pt x="93" y="686"/>
                    </a:lnTo>
                    <a:lnTo>
                      <a:pt x="86" y="711"/>
                    </a:lnTo>
                    <a:lnTo>
                      <a:pt x="81" y="740"/>
                    </a:lnTo>
                    <a:lnTo>
                      <a:pt x="80" y="770"/>
                    </a:lnTo>
                    <a:lnTo>
                      <a:pt x="82" y="803"/>
                    </a:lnTo>
                    <a:lnTo>
                      <a:pt x="88" y="838"/>
                    </a:lnTo>
                    <a:lnTo>
                      <a:pt x="98" y="875"/>
                    </a:lnTo>
                    <a:lnTo>
                      <a:pt x="114" y="915"/>
                    </a:lnTo>
                    <a:lnTo>
                      <a:pt x="135" y="958"/>
                    </a:lnTo>
                    <a:lnTo>
                      <a:pt x="143" y="967"/>
                    </a:lnTo>
                    <a:lnTo>
                      <a:pt x="151" y="977"/>
                    </a:lnTo>
                    <a:lnTo>
                      <a:pt x="161" y="987"/>
                    </a:lnTo>
                    <a:lnTo>
                      <a:pt x="169" y="993"/>
                    </a:lnTo>
                    <a:lnTo>
                      <a:pt x="169" y="993"/>
                    </a:lnTo>
                    <a:lnTo>
                      <a:pt x="446" y="1071"/>
                    </a:lnTo>
                    <a:lnTo>
                      <a:pt x="446" y="1141"/>
                    </a:lnTo>
                    <a:lnTo>
                      <a:pt x="89" y="1034"/>
                    </a:lnTo>
                    <a:lnTo>
                      <a:pt x="89" y="1034"/>
                    </a:lnTo>
                    <a:lnTo>
                      <a:pt x="89" y="1034"/>
                    </a:lnTo>
                    <a:lnTo>
                      <a:pt x="86" y="1033"/>
                    </a:lnTo>
                    <a:lnTo>
                      <a:pt x="86" y="1029"/>
                    </a:lnTo>
                    <a:lnTo>
                      <a:pt x="57" y="979"/>
                    </a:lnTo>
                    <a:lnTo>
                      <a:pt x="34" y="931"/>
                    </a:lnTo>
                    <a:lnTo>
                      <a:pt x="18" y="885"/>
                    </a:lnTo>
                    <a:lnTo>
                      <a:pt x="7" y="843"/>
                    </a:lnTo>
                    <a:lnTo>
                      <a:pt x="1" y="802"/>
                    </a:lnTo>
                    <a:lnTo>
                      <a:pt x="0" y="763"/>
                    </a:lnTo>
                    <a:lnTo>
                      <a:pt x="4" y="728"/>
                    </a:lnTo>
                    <a:lnTo>
                      <a:pt x="10" y="694"/>
                    </a:lnTo>
                    <a:lnTo>
                      <a:pt x="18" y="664"/>
                    </a:lnTo>
                    <a:lnTo>
                      <a:pt x="28" y="635"/>
                    </a:lnTo>
                    <a:lnTo>
                      <a:pt x="41" y="609"/>
                    </a:lnTo>
                    <a:lnTo>
                      <a:pt x="53" y="588"/>
                    </a:lnTo>
                    <a:lnTo>
                      <a:pt x="66" y="567"/>
                    </a:lnTo>
                    <a:lnTo>
                      <a:pt x="80" y="550"/>
                    </a:lnTo>
                    <a:lnTo>
                      <a:pt x="92" y="537"/>
                    </a:lnTo>
                    <a:lnTo>
                      <a:pt x="103" y="525"/>
                    </a:lnTo>
                    <a:lnTo>
                      <a:pt x="110" y="518"/>
                    </a:lnTo>
                    <a:lnTo>
                      <a:pt x="116" y="513"/>
                    </a:lnTo>
                    <a:lnTo>
                      <a:pt x="118" y="510"/>
                    </a:lnTo>
                    <a:lnTo>
                      <a:pt x="120" y="512"/>
                    </a:lnTo>
                    <a:lnTo>
                      <a:pt x="1219" y="0"/>
                    </a:lnTo>
                    <a:close/>
                  </a:path>
                </a:pathLst>
              </a:custGeom>
              <a:solidFill>
                <a:schemeClr val="accent2"/>
              </a:solidFill>
              <a:ln w="0">
                <a:solidFill>
                  <a:schemeClr val="accent2"/>
                </a:solidFill>
                <a:prstDash val="solid"/>
                <a:round/>
                <a:headEnd/>
                <a:tailEnd/>
              </a:ln>
            </p:spPr>
            <p:txBody>
              <a:bodyPr vert="horz" wrap="square" lIns="91414" tIns="45707" rIns="91414" bIns="45707" numCol="1" anchor="t" anchorCtr="0" compatLnSpc="1">
                <a:prstTxWarp prst="textNoShape">
                  <a:avLst/>
                </a:prstTxWarp>
              </a:bodyPr>
              <a:lstStyle/>
              <a:p>
                <a:endParaRPr lang="en-US" sz="1305" dirty="0">
                  <a:solidFill>
                    <a:schemeClr val="bg1"/>
                  </a:solidFill>
                </a:endParaRPr>
              </a:p>
            </p:txBody>
          </p:sp>
        </p:grpSp>
        <p:grpSp>
          <p:nvGrpSpPr>
            <p:cNvPr id="13" name="Group 338"/>
            <p:cNvGrpSpPr>
              <a:grpSpLocks noChangeAspect="1"/>
            </p:cNvGrpSpPr>
            <p:nvPr/>
          </p:nvGrpSpPr>
          <p:grpSpPr>
            <a:xfrm>
              <a:off x="5316598" y="2059147"/>
              <a:ext cx="467167" cy="382400"/>
              <a:chOff x="6035676" y="5448301"/>
              <a:chExt cx="787400" cy="644525"/>
            </a:xfrm>
          </p:grpSpPr>
          <p:sp useBgFill="1">
            <p:nvSpPr>
              <p:cNvPr id="115" name="Freeform 36"/>
              <p:cNvSpPr>
                <a:spLocks/>
              </p:cNvSpPr>
              <p:nvPr/>
            </p:nvSpPr>
            <p:spPr bwMode="auto">
              <a:xfrm>
                <a:off x="6035676" y="5448301"/>
                <a:ext cx="787400" cy="644525"/>
              </a:xfrm>
              <a:custGeom>
                <a:avLst/>
                <a:gdLst>
                  <a:gd name="T0" fmla="*/ 251 w 2479"/>
                  <a:gd name="T1" fmla="*/ 0 h 2030"/>
                  <a:gd name="T2" fmla="*/ 1112 w 2479"/>
                  <a:gd name="T3" fmla="*/ 0 h 2030"/>
                  <a:gd name="T4" fmla="*/ 1155 w 2479"/>
                  <a:gd name="T5" fmla="*/ 2 h 2030"/>
                  <a:gd name="T6" fmla="*/ 1194 w 2479"/>
                  <a:gd name="T7" fmla="*/ 6 h 2030"/>
                  <a:gd name="T8" fmla="*/ 1229 w 2479"/>
                  <a:gd name="T9" fmla="*/ 14 h 2030"/>
                  <a:gd name="T10" fmla="*/ 1259 w 2479"/>
                  <a:gd name="T11" fmla="*/ 24 h 2030"/>
                  <a:gd name="T12" fmla="*/ 1286 w 2479"/>
                  <a:gd name="T13" fmla="*/ 39 h 2030"/>
                  <a:gd name="T14" fmla="*/ 1310 w 2479"/>
                  <a:gd name="T15" fmla="*/ 55 h 2030"/>
                  <a:gd name="T16" fmla="*/ 1331 w 2479"/>
                  <a:gd name="T17" fmla="*/ 74 h 2030"/>
                  <a:gd name="T18" fmla="*/ 1350 w 2479"/>
                  <a:gd name="T19" fmla="*/ 97 h 2030"/>
                  <a:gd name="T20" fmla="*/ 1367 w 2479"/>
                  <a:gd name="T21" fmla="*/ 121 h 2030"/>
                  <a:gd name="T22" fmla="*/ 1383 w 2479"/>
                  <a:gd name="T23" fmla="*/ 148 h 2030"/>
                  <a:gd name="T24" fmla="*/ 1397 w 2479"/>
                  <a:gd name="T25" fmla="*/ 178 h 2030"/>
                  <a:gd name="T26" fmla="*/ 1412 w 2479"/>
                  <a:gd name="T27" fmla="*/ 209 h 2030"/>
                  <a:gd name="T28" fmla="*/ 2229 w 2479"/>
                  <a:gd name="T29" fmla="*/ 209 h 2030"/>
                  <a:gd name="T30" fmla="*/ 2269 w 2479"/>
                  <a:gd name="T31" fmla="*/ 213 h 2030"/>
                  <a:gd name="T32" fmla="*/ 2308 w 2479"/>
                  <a:gd name="T33" fmla="*/ 223 h 2030"/>
                  <a:gd name="T34" fmla="*/ 2344 w 2479"/>
                  <a:gd name="T35" fmla="*/ 238 h 2030"/>
                  <a:gd name="T36" fmla="*/ 2377 w 2479"/>
                  <a:gd name="T37" fmla="*/ 259 h 2030"/>
                  <a:gd name="T38" fmla="*/ 2406 w 2479"/>
                  <a:gd name="T39" fmla="*/ 283 h 2030"/>
                  <a:gd name="T40" fmla="*/ 2431 w 2479"/>
                  <a:gd name="T41" fmla="*/ 313 h 2030"/>
                  <a:gd name="T42" fmla="*/ 2452 w 2479"/>
                  <a:gd name="T43" fmla="*/ 346 h 2030"/>
                  <a:gd name="T44" fmla="*/ 2467 w 2479"/>
                  <a:gd name="T45" fmla="*/ 382 h 2030"/>
                  <a:gd name="T46" fmla="*/ 2476 w 2479"/>
                  <a:gd name="T47" fmla="*/ 420 h 2030"/>
                  <a:gd name="T48" fmla="*/ 2479 w 2479"/>
                  <a:gd name="T49" fmla="*/ 461 h 2030"/>
                  <a:gd name="T50" fmla="*/ 2479 w 2479"/>
                  <a:gd name="T51" fmla="*/ 1911 h 2030"/>
                  <a:gd name="T52" fmla="*/ 2477 w 2479"/>
                  <a:gd name="T53" fmla="*/ 1937 h 2030"/>
                  <a:gd name="T54" fmla="*/ 2467 w 2479"/>
                  <a:gd name="T55" fmla="*/ 1963 h 2030"/>
                  <a:gd name="T56" fmla="*/ 2453 w 2479"/>
                  <a:gd name="T57" fmla="*/ 1984 h 2030"/>
                  <a:gd name="T58" fmla="*/ 2435 w 2479"/>
                  <a:gd name="T59" fmla="*/ 2004 h 2030"/>
                  <a:gd name="T60" fmla="*/ 2413 w 2479"/>
                  <a:gd name="T61" fmla="*/ 2017 h 2030"/>
                  <a:gd name="T62" fmla="*/ 2388 w 2479"/>
                  <a:gd name="T63" fmla="*/ 2027 h 2030"/>
                  <a:gd name="T64" fmla="*/ 2360 w 2479"/>
                  <a:gd name="T65" fmla="*/ 2030 h 2030"/>
                  <a:gd name="T66" fmla="*/ 119 w 2479"/>
                  <a:gd name="T67" fmla="*/ 2030 h 2030"/>
                  <a:gd name="T68" fmla="*/ 93 w 2479"/>
                  <a:gd name="T69" fmla="*/ 2027 h 2030"/>
                  <a:gd name="T70" fmla="*/ 67 w 2479"/>
                  <a:gd name="T71" fmla="*/ 2017 h 2030"/>
                  <a:gd name="T72" fmla="*/ 44 w 2479"/>
                  <a:gd name="T73" fmla="*/ 2004 h 2030"/>
                  <a:gd name="T74" fmla="*/ 26 w 2479"/>
                  <a:gd name="T75" fmla="*/ 1984 h 2030"/>
                  <a:gd name="T76" fmla="*/ 12 w 2479"/>
                  <a:gd name="T77" fmla="*/ 1963 h 2030"/>
                  <a:gd name="T78" fmla="*/ 3 w 2479"/>
                  <a:gd name="T79" fmla="*/ 1937 h 2030"/>
                  <a:gd name="T80" fmla="*/ 0 w 2479"/>
                  <a:gd name="T81" fmla="*/ 1911 h 2030"/>
                  <a:gd name="T82" fmla="*/ 0 w 2479"/>
                  <a:gd name="T83" fmla="*/ 251 h 2030"/>
                  <a:gd name="T84" fmla="*/ 3 w 2479"/>
                  <a:gd name="T85" fmla="*/ 211 h 2030"/>
                  <a:gd name="T86" fmla="*/ 13 w 2479"/>
                  <a:gd name="T87" fmla="*/ 172 h 2030"/>
                  <a:gd name="T88" fmla="*/ 27 w 2479"/>
                  <a:gd name="T89" fmla="*/ 136 h 2030"/>
                  <a:gd name="T90" fmla="*/ 48 w 2479"/>
                  <a:gd name="T91" fmla="*/ 103 h 2030"/>
                  <a:gd name="T92" fmla="*/ 73 w 2479"/>
                  <a:gd name="T93" fmla="*/ 73 h 2030"/>
                  <a:gd name="T94" fmla="*/ 102 w 2479"/>
                  <a:gd name="T95" fmla="*/ 49 h 2030"/>
                  <a:gd name="T96" fmla="*/ 136 w 2479"/>
                  <a:gd name="T97" fmla="*/ 28 h 2030"/>
                  <a:gd name="T98" fmla="*/ 171 w 2479"/>
                  <a:gd name="T99" fmla="*/ 12 h 2030"/>
                  <a:gd name="T100" fmla="*/ 210 w 2479"/>
                  <a:gd name="T101" fmla="*/ 3 h 2030"/>
                  <a:gd name="T102" fmla="*/ 251 w 2479"/>
                  <a:gd name="T103" fmla="*/ 0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79" h="2030">
                    <a:moveTo>
                      <a:pt x="251" y="0"/>
                    </a:moveTo>
                    <a:lnTo>
                      <a:pt x="1112" y="0"/>
                    </a:lnTo>
                    <a:lnTo>
                      <a:pt x="1155" y="2"/>
                    </a:lnTo>
                    <a:lnTo>
                      <a:pt x="1194" y="6"/>
                    </a:lnTo>
                    <a:lnTo>
                      <a:pt x="1229" y="14"/>
                    </a:lnTo>
                    <a:lnTo>
                      <a:pt x="1259" y="24"/>
                    </a:lnTo>
                    <a:lnTo>
                      <a:pt x="1286" y="39"/>
                    </a:lnTo>
                    <a:lnTo>
                      <a:pt x="1310" y="55"/>
                    </a:lnTo>
                    <a:lnTo>
                      <a:pt x="1331" y="74"/>
                    </a:lnTo>
                    <a:lnTo>
                      <a:pt x="1350" y="97"/>
                    </a:lnTo>
                    <a:lnTo>
                      <a:pt x="1367" y="121"/>
                    </a:lnTo>
                    <a:lnTo>
                      <a:pt x="1383" y="148"/>
                    </a:lnTo>
                    <a:lnTo>
                      <a:pt x="1397" y="178"/>
                    </a:lnTo>
                    <a:lnTo>
                      <a:pt x="1412" y="209"/>
                    </a:lnTo>
                    <a:lnTo>
                      <a:pt x="2229" y="209"/>
                    </a:lnTo>
                    <a:lnTo>
                      <a:pt x="2269" y="213"/>
                    </a:lnTo>
                    <a:lnTo>
                      <a:pt x="2308" y="223"/>
                    </a:lnTo>
                    <a:lnTo>
                      <a:pt x="2344" y="238"/>
                    </a:lnTo>
                    <a:lnTo>
                      <a:pt x="2377" y="259"/>
                    </a:lnTo>
                    <a:lnTo>
                      <a:pt x="2406" y="283"/>
                    </a:lnTo>
                    <a:lnTo>
                      <a:pt x="2431" y="313"/>
                    </a:lnTo>
                    <a:lnTo>
                      <a:pt x="2452" y="346"/>
                    </a:lnTo>
                    <a:lnTo>
                      <a:pt x="2467" y="382"/>
                    </a:lnTo>
                    <a:lnTo>
                      <a:pt x="2476" y="420"/>
                    </a:lnTo>
                    <a:lnTo>
                      <a:pt x="2479" y="461"/>
                    </a:lnTo>
                    <a:lnTo>
                      <a:pt x="2479" y="1911"/>
                    </a:lnTo>
                    <a:lnTo>
                      <a:pt x="2477" y="1937"/>
                    </a:lnTo>
                    <a:lnTo>
                      <a:pt x="2467" y="1963"/>
                    </a:lnTo>
                    <a:lnTo>
                      <a:pt x="2453" y="1984"/>
                    </a:lnTo>
                    <a:lnTo>
                      <a:pt x="2435" y="2004"/>
                    </a:lnTo>
                    <a:lnTo>
                      <a:pt x="2413" y="2017"/>
                    </a:lnTo>
                    <a:lnTo>
                      <a:pt x="2388" y="2027"/>
                    </a:lnTo>
                    <a:lnTo>
                      <a:pt x="2360" y="2030"/>
                    </a:lnTo>
                    <a:lnTo>
                      <a:pt x="119" y="2030"/>
                    </a:lnTo>
                    <a:lnTo>
                      <a:pt x="93" y="2027"/>
                    </a:lnTo>
                    <a:lnTo>
                      <a:pt x="67" y="2017"/>
                    </a:lnTo>
                    <a:lnTo>
                      <a:pt x="44" y="2004"/>
                    </a:lnTo>
                    <a:lnTo>
                      <a:pt x="26" y="1984"/>
                    </a:lnTo>
                    <a:lnTo>
                      <a:pt x="12" y="1963"/>
                    </a:lnTo>
                    <a:lnTo>
                      <a:pt x="3" y="1937"/>
                    </a:lnTo>
                    <a:lnTo>
                      <a:pt x="0" y="1911"/>
                    </a:lnTo>
                    <a:lnTo>
                      <a:pt x="0" y="251"/>
                    </a:lnTo>
                    <a:lnTo>
                      <a:pt x="3" y="211"/>
                    </a:lnTo>
                    <a:lnTo>
                      <a:pt x="13" y="172"/>
                    </a:lnTo>
                    <a:lnTo>
                      <a:pt x="27" y="136"/>
                    </a:lnTo>
                    <a:lnTo>
                      <a:pt x="48" y="103"/>
                    </a:lnTo>
                    <a:lnTo>
                      <a:pt x="73" y="73"/>
                    </a:lnTo>
                    <a:lnTo>
                      <a:pt x="102" y="49"/>
                    </a:lnTo>
                    <a:lnTo>
                      <a:pt x="136" y="28"/>
                    </a:lnTo>
                    <a:lnTo>
                      <a:pt x="171" y="12"/>
                    </a:lnTo>
                    <a:lnTo>
                      <a:pt x="210" y="3"/>
                    </a:lnTo>
                    <a:lnTo>
                      <a:pt x="251" y="0"/>
                    </a:lnTo>
                    <a:close/>
                  </a:path>
                </a:pathLst>
              </a:custGeom>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16" name="Freeform 37"/>
              <p:cNvSpPr>
                <a:spLocks/>
              </p:cNvSpPr>
              <p:nvPr/>
            </p:nvSpPr>
            <p:spPr bwMode="auto">
              <a:xfrm>
                <a:off x="6073776" y="5486401"/>
                <a:ext cx="711200" cy="227013"/>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FABE3C"/>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17" name="Freeform 38"/>
              <p:cNvSpPr>
                <a:spLocks/>
              </p:cNvSpPr>
              <p:nvPr/>
            </p:nvSpPr>
            <p:spPr bwMode="auto">
              <a:xfrm>
                <a:off x="6073776" y="5672138"/>
                <a:ext cx="711200" cy="382588"/>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grpSp>
          <p:nvGrpSpPr>
            <p:cNvPr id="14" name="Group 338"/>
            <p:cNvGrpSpPr>
              <a:grpSpLocks noChangeAspect="1"/>
            </p:cNvGrpSpPr>
            <p:nvPr/>
          </p:nvGrpSpPr>
          <p:grpSpPr>
            <a:xfrm>
              <a:off x="5339461" y="2612500"/>
              <a:ext cx="467167" cy="382400"/>
              <a:chOff x="6035676" y="5448301"/>
              <a:chExt cx="787400" cy="644525"/>
            </a:xfrm>
          </p:grpSpPr>
          <p:sp useBgFill="1">
            <p:nvSpPr>
              <p:cNvPr id="112" name="Freeform 36"/>
              <p:cNvSpPr>
                <a:spLocks/>
              </p:cNvSpPr>
              <p:nvPr/>
            </p:nvSpPr>
            <p:spPr bwMode="auto">
              <a:xfrm>
                <a:off x="6035676" y="5448301"/>
                <a:ext cx="787400" cy="644525"/>
              </a:xfrm>
              <a:custGeom>
                <a:avLst/>
                <a:gdLst>
                  <a:gd name="T0" fmla="*/ 251 w 2479"/>
                  <a:gd name="T1" fmla="*/ 0 h 2030"/>
                  <a:gd name="T2" fmla="*/ 1112 w 2479"/>
                  <a:gd name="T3" fmla="*/ 0 h 2030"/>
                  <a:gd name="T4" fmla="*/ 1155 w 2479"/>
                  <a:gd name="T5" fmla="*/ 2 h 2030"/>
                  <a:gd name="T6" fmla="*/ 1194 w 2479"/>
                  <a:gd name="T7" fmla="*/ 6 h 2030"/>
                  <a:gd name="T8" fmla="*/ 1229 w 2479"/>
                  <a:gd name="T9" fmla="*/ 14 h 2030"/>
                  <a:gd name="T10" fmla="*/ 1259 w 2479"/>
                  <a:gd name="T11" fmla="*/ 24 h 2030"/>
                  <a:gd name="T12" fmla="*/ 1286 w 2479"/>
                  <a:gd name="T13" fmla="*/ 39 h 2030"/>
                  <a:gd name="T14" fmla="*/ 1310 w 2479"/>
                  <a:gd name="T15" fmla="*/ 55 h 2030"/>
                  <a:gd name="T16" fmla="*/ 1331 w 2479"/>
                  <a:gd name="T17" fmla="*/ 74 h 2030"/>
                  <a:gd name="T18" fmla="*/ 1350 w 2479"/>
                  <a:gd name="T19" fmla="*/ 97 h 2030"/>
                  <a:gd name="T20" fmla="*/ 1367 w 2479"/>
                  <a:gd name="T21" fmla="*/ 121 h 2030"/>
                  <a:gd name="T22" fmla="*/ 1383 w 2479"/>
                  <a:gd name="T23" fmla="*/ 148 h 2030"/>
                  <a:gd name="T24" fmla="*/ 1397 w 2479"/>
                  <a:gd name="T25" fmla="*/ 178 h 2030"/>
                  <a:gd name="T26" fmla="*/ 1412 w 2479"/>
                  <a:gd name="T27" fmla="*/ 209 h 2030"/>
                  <a:gd name="T28" fmla="*/ 2229 w 2479"/>
                  <a:gd name="T29" fmla="*/ 209 h 2030"/>
                  <a:gd name="T30" fmla="*/ 2269 w 2479"/>
                  <a:gd name="T31" fmla="*/ 213 h 2030"/>
                  <a:gd name="T32" fmla="*/ 2308 w 2479"/>
                  <a:gd name="T33" fmla="*/ 223 h 2030"/>
                  <a:gd name="T34" fmla="*/ 2344 w 2479"/>
                  <a:gd name="T35" fmla="*/ 238 h 2030"/>
                  <a:gd name="T36" fmla="*/ 2377 w 2479"/>
                  <a:gd name="T37" fmla="*/ 259 h 2030"/>
                  <a:gd name="T38" fmla="*/ 2406 w 2479"/>
                  <a:gd name="T39" fmla="*/ 283 h 2030"/>
                  <a:gd name="T40" fmla="*/ 2431 w 2479"/>
                  <a:gd name="T41" fmla="*/ 313 h 2030"/>
                  <a:gd name="T42" fmla="*/ 2452 w 2479"/>
                  <a:gd name="T43" fmla="*/ 346 h 2030"/>
                  <a:gd name="T44" fmla="*/ 2467 w 2479"/>
                  <a:gd name="T45" fmla="*/ 382 h 2030"/>
                  <a:gd name="T46" fmla="*/ 2476 w 2479"/>
                  <a:gd name="T47" fmla="*/ 420 h 2030"/>
                  <a:gd name="T48" fmla="*/ 2479 w 2479"/>
                  <a:gd name="T49" fmla="*/ 461 h 2030"/>
                  <a:gd name="T50" fmla="*/ 2479 w 2479"/>
                  <a:gd name="T51" fmla="*/ 1911 h 2030"/>
                  <a:gd name="T52" fmla="*/ 2477 w 2479"/>
                  <a:gd name="T53" fmla="*/ 1937 h 2030"/>
                  <a:gd name="T54" fmla="*/ 2467 w 2479"/>
                  <a:gd name="T55" fmla="*/ 1963 h 2030"/>
                  <a:gd name="T56" fmla="*/ 2453 w 2479"/>
                  <a:gd name="T57" fmla="*/ 1984 h 2030"/>
                  <a:gd name="T58" fmla="*/ 2435 w 2479"/>
                  <a:gd name="T59" fmla="*/ 2004 h 2030"/>
                  <a:gd name="T60" fmla="*/ 2413 w 2479"/>
                  <a:gd name="T61" fmla="*/ 2017 h 2030"/>
                  <a:gd name="T62" fmla="*/ 2388 w 2479"/>
                  <a:gd name="T63" fmla="*/ 2027 h 2030"/>
                  <a:gd name="T64" fmla="*/ 2360 w 2479"/>
                  <a:gd name="T65" fmla="*/ 2030 h 2030"/>
                  <a:gd name="T66" fmla="*/ 119 w 2479"/>
                  <a:gd name="T67" fmla="*/ 2030 h 2030"/>
                  <a:gd name="T68" fmla="*/ 93 w 2479"/>
                  <a:gd name="T69" fmla="*/ 2027 h 2030"/>
                  <a:gd name="T70" fmla="*/ 67 w 2479"/>
                  <a:gd name="T71" fmla="*/ 2017 h 2030"/>
                  <a:gd name="T72" fmla="*/ 44 w 2479"/>
                  <a:gd name="T73" fmla="*/ 2004 h 2030"/>
                  <a:gd name="T74" fmla="*/ 26 w 2479"/>
                  <a:gd name="T75" fmla="*/ 1984 h 2030"/>
                  <a:gd name="T76" fmla="*/ 12 w 2479"/>
                  <a:gd name="T77" fmla="*/ 1963 h 2030"/>
                  <a:gd name="T78" fmla="*/ 3 w 2479"/>
                  <a:gd name="T79" fmla="*/ 1937 h 2030"/>
                  <a:gd name="T80" fmla="*/ 0 w 2479"/>
                  <a:gd name="T81" fmla="*/ 1911 h 2030"/>
                  <a:gd name="T82" fmla="*/ 0 w 2479"/>
                  <a:gd name="T83" fmla="*/ 251 h 2030"/>
                  <a:gd name="T84" fmla="*/ 3 w 2479"/>
                  <a:gd name="T85" fmla="*/ 211 h 2030"/>
                  <a:gd name="T86" fmla="*/ 13 w 2479"/>
                  <a:gd name="T87" fmla="*/ 172 h 2030"/>
                  <a:gd name="T88" fmla="*/ 27 w 2479"/>
                  <a:gd name="T89" fmla="*/ 136 h 2030"/>
                  <a:gd name="T90" fmla="*/ 48 w 2479"/>
                  <a:gd name="T91" fmla="*/ 103 h 2030"/>
                  <a:gd name="T92" fmla="*/ 73 w 2479"/>
                  <a:gd name="T93" fmla="*/ 73 h 2030"/>
                  <a:gd name="T94" fmla="*/ 102 w 2479"/>
                  <a:gd name="T95" fmla="*/ 49 h 2030"/>
                  <a:gd name="T96" fmla="*/ 136 w 2479"/>
                  <a:gd name="T97" fmla="*/ 28 h 2030"/>
                  <a:gd name="T98" fmla="*/ 171 w 2479"/>
                  <a:gd name="T99" fmla="*/ 12 h 2030"/>
                  <a:gd name="T100" fmla="*/ 210 w 2479"/>
                  <a:gd name="T101" fmla="*/ 3 h 2030"/>
                  <a:gd name="T102" fmla="*/ 251 w 2479"/>
                  <a:gd name="T103" fmla="*/ 0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79" h="2030">
                    <a:moveTo>
                      <a:pt x="251" y="0"/>
                    </a:moveTo>
                    <a:lnTo>
                      <a:pt x="1112" y="0"/>
                    </a:lnTo>
                    <a:lnTo>
                      <a:pt x="1155" y="2"/>
                    </a:lnTo>
                    <a:lnTo>
                      <a:pt x="1194" y="6"/>
                    </a:lnTo>
                    <a:lnTo>
                      <a:pt x="1229" y="14"/>
                    </a:lnTo>
                    <a:lnTo>
                      <a:pt x="1259" y="24"/>
                    </a:lnTo>
                    <a:lnTo>
                      <a:pt x="1286" y="39"/>
                    </a:lnTo>
                    <a:lnTo>
                      <a:pt x="1310" y="55"/>
                    </a:lnTo>
                    <a:lnTo>
                      <a:pt x="1331" y="74"/>
                    </a:lnTo>
                    <a:lnTo>
                      <a:pt x="1350" y="97"/>
                    </a:lnTo>
                    <a:lnTo>
                      <a:pt x="1367" y="121"/>
                    </a:lnTo>
                    <a:lnTo>
                      <a:pt x="1383" y="148"/>
                    </a:lnTo>
                    <a:lnTo>
                      <a:pt x="1397" y="178"/>
                    </a:lnTo>
                    <a:lnTo>
                      <a:pt x="1412" y="209"/>
                    </a:lnTo>
                    <a:lnTo>
                      <a:pt x="2229" y="209"/>
                    </a:lnTo>
                    <a:lnTo>
                      <a:pt x="2269" y="213"/>
                    </a:lnTo>
                    <a:lnTo>
                      <a:pt x="2308" y="223"/>
                    </a:lnTo>
                    <a:lnTo>
                      <a:pt x="2344" y="238"/>
                    </a:lnTo>
                    <a:lnTo>
                      <a:pt x="2377" y="259"/>
                    </a:lnTo>
                    <a:lnTo>
                      <a:pt x="2406" y="283"/>
                    </a:lnTo>
                    <a:lnTo>
                      <a:pt x="2431" y="313"/>
                    </a:lnTo>
                    <a:lnTo>
                      <a:pt x="2452" y="346"/>
                    </a:lnTo>
                    <a:lnTo>
                      <a:pt x="2467" y="382"/>
                    </a:lnTo>
                    <a:lnTo>
                      <a:pt x="2476" y="420"/>
                    </a:lnTo>
                    <a:lnTo>
                      <a:pt x="2479" y="461"/>
                    </a:lnTo>
                    <a:lnTo>
                      <a:pt x="2479" y="1911"/>
                    </a:lnTo>
                    <a:lnTo>
                      <a:pt x="2477" y="1937"/>
                    </a:lnTo>
                    <a:lnTo>
                      <a:pt x="2467" y="1963"/>
                    </a:lnTo>
                    <a:lnTo>
                      <a:pt x="2453" y="1984"/>
                    </a:lnTo>
                    <a:lnTo>
                      <a:pt x="2435" y="2004"/>
                    </a:lnTo>
                    <a:lnTo>
                      <a:pt x="2413" y="2017"/>
                    </a:lnTo>
                    <a:lnTo>
                      <a:pt x="2388" y="2027"/>
                    </a:lnTo>
                    <a:lnTo>
                      <a:pt x="2360" y="2030"/>
                    </a:lnTo>
                    <a:lnTo>
                      <a:pt x="119" y="2030"/>
                    </a:lnTo>
                    <a:lnTo>
                      <a:pt x="93" y="2027"/>
                    </a:lnTo>
                    <a:lnTo>
                      <a:pt x="67" y="2017"/>
                    </a:lnTo>
                    <a:lnTo>
                      <a:pt x="44" y="2004"/>
                    </a:lnTo>
                    <a:lnTo>
                      <a:pt x="26" y="1984"/>
                    </a:lnTo>
                    <a:lnTo>
                      <a:pt x="12" y="1963"/>
                    </a:lnTo>
                    <a:lnTo>
                      <a:pt x="3" y="1937"/>
                    </a:lnTo>
                    <a:lnTo>
                      <a:pt x="0" y="1911"/>
                    </a:lnTo>
                    <a:lnTo>
                      <a:pt x="0" y="251"/>
                    </a:lnTo>
                    <a:lnTo>
                      <a:pt x="3" y="211"/>
                    </a:lnTo>
                    <a:lnTo>
                      <a:pt x="13" y="172"/>
                    </a:lnTo>
                    <a:lnTo>
                      <a:pt x="27" y="136"/>
                    </a:lnTo>
                    <a:lnTo>
                      <a:pt x="48" y="103"/>
                    </a:lnTo>
                    <a:lnTo>
                      <a:pt x="73" y="73"/>
                    </a:lnTo>
                    <a:lnTo>
                      <a:pt x="102" y="49"/>
                    </a:lnTo>
                    <a:lnTo>
                      <a:pt x="136" y="28"/>
                    </a:lnTo>
                    <a:lnTo>
                      <a:pt x="171" y="12"/>
                    </a:lnTo>
                    <a:lnTo>
                      <a:pt x="210" y="3"/>
                    </a:lnTo>
                    <a:lnTo>
                      <a:pt x="251" y="0"/>
                    </a:lnTo>
                    <a:close/>
                  </a:path>
                </a:pathLst>
              </a:custGeom>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13" name="Freeform 37"/>
              <p:cNvSpPr>
                <a:spLocks/>
              </p:cNvSpPr>
              <p:nvPr/>
            </p:nvSpPr>
            <p:spPr bwMode="auto">
              <a:xfrm>
                <a:off x="6073776" y="5486401"/>
                <a:ext cx="711200" cy="227013"/>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FABE3C"/>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14" name="Freeform 38"/>
              <p:cNvSpPr>
                <a:spLocks/>
              </p:cNvSpPr>
              <p:nvPr/>
            </p:nvSpPr>
            <p:spPr bwMode="auto">
              <a:xfrm>
                <a:off x="6073776" y="5672138"/>
                <a:ext cx="711200" cy="382588"/>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sp>
          <p:nvSpPr>
            <p:cNvPr id="15" name="文本框 14"/>
            <p:cNvSpPr txBox="1"/>
            <p:nvPr/>
          </p:nvSpPr>
          <p:spPr>
            <a:xfrm>
              <a:off x="1985597" y="3067439"/>
              <a:ext cx="938682" cy="307867"/>
            </a:xfrm>
            <a:prstGeom prst="rect">
              <a:avLst/>
            </a:prstGeom>
            <a:noFill/>
          </p:spPr>
          <p:txBody>
            <a:bodyPr wrap="square" rtlCol="0">
              <a:spAutoFit/>
            </a:bodyPr>
            <a:lstStyle/>
            <a:p>
              <a:pPr algn="ctr"/>
              <a:r>
                <a:rPr lang="en-US" altLang="zh-CN" sz="1400" dirty="0" err="1">
                  <a:solidFill>
                    <a:schemeClr val="bg1"/>
                  </a:solidFill>
                  <a:latin typeface="微软雅黑" panose="020B0503020204020204" pitchFamily="34" charset="-122"/>
                  <a:ea typeface="微软雅黑" panose="020B0503020204020204" pitchFamily="34" charset="-122"/>
                </a:rPr>
                <a:t>mxd</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6" name="Group 269"/>
            <p:cNvGrpSpPr>
              <a:grpSpLocks noChangeAspect="1"/>
            </p:cNvGrpSpPr>
            <p:nvPr/>
          </p:nvGrpSpPr>
          <p:grpSpPr>
            <a:xfrm>
              <a:off x="2219429" y="3542290"/>
              <a:ext cx="494829" cy="518149"/>
              <a:chOff x="14953974" y="2404795"/>
              <a:chExt cx="521030" cy="545581"/>
            </a:xfrm>
          </p:grpSpPr>
          <p:sp useBgFill="1">
            <p:nvSpPr>
              <p:cNvPr id="109" name="Freeform 112"/>
              <p:cNvSpPr>
                <a:spLocks/>
              </p:cNvSpPr>
              <p:nvPr/>
            </p:nvSpPr>
            <p:spPr bwMode="auto">
              <a:xfrm>
                <a:off x="14953974" y="2404795"/>
                <a:ext cx="521030" cy="545581"/>
              </a:xfrm>
              <a:custGeom>
                <a:avLst/>
                <a:gdLst>
                  <a:gd name="T0" fmla="*/ 1001 w 1908"/>
                  <a:gd name="T1" fmla="*/ 0 h 1998"/>
                  <a:gd name="T2" fmla="*/ 1103 w 1908"/>
                  <a:gd name="T3" fmla="*/ 5 h 1998"/>
                  <a:gd name="T4" fmla="*/ 1212 w 1908"/>
                  <a:gd name="T5" fmla="*/ 14 h 1998"/>
                  <a:gd name="T6" fmla="*/ 1322 w 1908"/>
                  <a:gd name="T7" fmla="*/ 27 h 1998"/>
                  <a:gd name="T8" fmla="*/ 1432 w 1908"/>
                  <a:gd name="T9" fmla="*/ 45 h 1998"/>
                  <a:gd name="T10" fmla="*/ 1538 w 1908"/>
                  <a:gd name="T11" fmla="*/ 70 h 1998"/>
                  <a:gd name="T12" fmla="*/ 1637 w 1908"/>
                  <a:gd name="T13" fmla="*/ 102 h 1998"/>
                  <a:gd name="T14" fmla="*/ 1725 w 1908"/>
                  <a:gd name="T15" fmla="*/ 141 h 1998"/>
                  <a:gd name="T16" fmla="*/ 1800 w 1908"/>
                  <a:gd name="T17" fmla="*/ 186 h 1998"/>
                  <a:gd name="T18" fmla="*/ 1858 w 1908"/>
                  <a:gd name="T19" fmla="*/ 241 h 1998"/>
                  <a:gd name="T20" fmla="*/ 1895 w 1908"/>
                  <a:gd name="T21" fmla="*/ 304 h 1998"/>
                  <a:gd name="T22" fmla="*/ 1908 w 1908"/>
                  <a:gd name="T23" fmla="*/ 378 h 1998"/>
                  <a:gd name="T24" fmla="*/ 1908 w 1908"/>
                  <a:gd name="T25" fmla="*/ 404 h 1998"/>
                  <a:gd name="T26" fmla="*/ 1908 w 1908"/>
                  <a:gd name="T27" fmla="*/ 651 h 1998"/>
                  <a:gd name="T28" fmla="*/ 1908 w 1908"/>
                  <a:gd name="T29" fmla="*/ 832 h 1998"/>
                  <a:gd name="T30" fmla="*/ 1908 w 1908"/>
                  <a:gd name="T31" fmla="*/ 964 h 1998"/>
                  <a:gd name="T32" fmla="*/ 1908 w 1908"/>
                  <a:gd name="T33" fmla="*/ 1097 h 1998"/>
                  <a:gd name="T34" fmla="*/ 1908 w 1908"/>
                  <a:gd name="T35" fmla="*/ 1288 h 1998"/>
                  <a:gd name="T36" fmla="*/ 1908 w 1908"/>
                  <a:gd name="T37" fmla="*/ 1403 h 1998"/>
                  <a:gd name="T38" fmla="*/ 1908 w 1908"/>
                  <a:gd name="T39" fmla="*/ 1502 h 1998"/>
                  <a:gd name="T40" fmla="*/ 1908 w 1908"/>
                  <a:gd name="T41" fmla="*/ 1629 h 1998"/>
                  <a:gd name="T42" fmla="*/ 1908 w 1908"/>
                  <a:gd name="T43" fmla="*/ 1646 h 1998"/>
                  <a:gd name="T44" fmla="*/ 1897 w 1908"/>
                  <a:gd name="T45" fmla="*/ 1695 h 1998"/>
                  <a:gd name="T46" fmla="*/ 1851 w 1908"/>
                  <a:gd name="T47" fmla="*/ 1757 h 1998"/>
                  <a:gd name="T48" fmla="*/ 1771 w 1908"/>
                  <a:gd name="T49" fmla="*/ 1824 h 1998"/>
                  <a:gd name="T50" fmla="*/ 1675 w 1908"/>
                  <a:gd name="T51" fmla="*/ 1878 h 1998"/>
                  <a:gd name="T52" fmla="*/ 1566 w 1908"/>
                  <a:gd name="T53" fmla="*/ 1920 h 1998"/>
                  <a:gd name="T54" fmla="*/ 1449 w 1908"/>
                  <a:gd name="T55" fmla="*/ 1952 h 1998"/>
                  <a:gd name="T56" fmla="*/ 1324 w 1908"/>
                  <a:gd name="T57" fmla="*/ 1974 h 1998"/>
                  <a:gd name="T58" fmla="*/ 1198 w 1908"/>
                  <a:gd name="T59" fmla="*/ 1988 h 1998"/>
                  <a:gd name="T60" fmla="*/ 1074 w 1908"/>
                  <a:gd name="T61" fmla="*/ 1995 h 1998"/>
                  <a:gd name="T62" fmla="*/ 953 w 1908"/>
                  <a:gd name="T63" fmla="*/ 1998 h 1998"/>
                  <a:gd name="T64" fmla="*/ 834 w 1908"/>
                  <a:gd name="T65" fmla="*/ 1995 h 1998"/>
                  <a:gd name="T66" fmla="*/ 710 w 1908"/>
                  <a:gd name="T67" fmla="*/ 1988 h 1998"/>
                  <a:gd name="T68" fmla="*/ 584 w 1908"/>
                  <a:gd name="T69" fmla="*/ 1974 h 1998"/>
                  <a:gd name="T70" fmla="*/ 459 w 1908"/>
                  <a:gd name="T71" fmla="*/ 1952 h 1998"/>
                  <a:gd name="T72" fmla="*/ 342 w 1908"/>
                  <a:gd name="T73" fmla="*/ 1920 h 1998"/>
                  <a:gd name="T74" fmla="*/ 233 w 1908"/>
                  <a:gd name="T75" fmla="*/ 1878 h 1998"/>
                  <a:gd name="T76" fmla="*/ 137 w 1908"/>
                  <a:gd name="T77" fmla="*/ 1824 h 1998"/>
                  <a:gd name="T78" fmla="*/ 57 w 1908"/>
                  <a:gd name="T79" fmla="*/ 1757 h 1998"/>
                  <a:gd name="T80" fmla="*/ 11 w 1908"/>
                  <a:gd name="T81" fmla="*/ 1695 h 1998"/>
                  <a:gd name="T82" fmla="*/ 0 w 1908"/>
                  <a:gd name="T83" fmla="*/ 1646 h 1998"/>
                  <a:gd name="T84" fmla="*/ 0 w 1908"/>
                  <a:gd name="T85" fmla="*/ 1629 h 1998"/>
                  <a:gd name="T86" fmla="*/ 0 w 1908"/>
                  <a:gd name="T87" fmla="*/ 1403 h 1998"/>
                  <a:gd name="T88" fmla="*/ 0 w 1908"/>
                  <a:gd name="T89" fmla="*/ 1226 h 1998"/>
                  <a:gd name="T90" fmla="*/ 0 w 1908"/>
                  <a:gd name="T91" fmla="*/ 1097 h 1998"/>
                  <a:gd name="T92" fmla="*/ 0 w 1908"/>
                  <a:gd name="T93" fmla="*/ 964 h 1998"/>
                  <a:gd name="T94" fmla="*/ 0 w 1908"/>
                  <a:gd name="T95" fmla="*/ 769 h 1998"/>
                  <a:gd name="T96" fmla="*/ 0 w 1908"/>
                  <a:gd name="T97" fmla="*/ 651 h 1998"/>
                  <a:gd name="T98" fmla="*/ 0 w 1908"/>
                  <a:gd name="T99" fmla="*/ 547 h 1998"/>
                  <a:gd name="T100" fmla="*/ 0 w 1908"/>
                  <a:gd name="T101" fmla="*/ 404 h 1998"/>
                  <a:gd name="T102" fmla="*/ 0 w 1908"/>
                  <a:gd name="T103" fmla="*/ 378 h 1998"/>
                  <a:gd name="T104" fmla="*/ 13 w 1908"/>
                  <a:gd name="T105" fmla="*/ 304 h 1998"/>
                  <a:gd name="T106" fmla="*/ 50 w 1908"/>
                  <a:gd name="T107" fmla="*/ 241 h 1998"/>
                  <a:gd name="T108" fmla="*/ 108 w 1908"/>
                  <a:gd name="T109" fmla="*/ 186 h 1998"/>
                  <a:gd name="T110" fmla="*/ 183 w 1908"/>
                  <a:gd name="T111" fmla="*/ 141 h 1998"/>
                  <a:gd name="T112" fmla="*/ 271 w 1908"/>
                  <a:gd name="T113" fmla="*/ 102 h 1998"/>
                  <a:gd name="T114" fmla="*/ 370 w 1908"/>
                  <a:gd name="T115" fmla="*/ 70 h 1998"/>
                  <a:gd name="T116" fmla="*/ 476 w 1908"/>
                  <a:gd name="T117" fmla="*/ 45 h 1998"/>
                  <a:gd name="T118" fmla="*/ 586 w 1908"/>
                  <a:gd name="T119" fmla="*/ 27 h 1998"/>
                  <a:gd name="T120" fmla="*/ 696 w 1908"/>
                  <a:gd name="T121" fmla="*/ 14 h 1998"/>
                  <a:gd name="T122" fmla="*/ 804 w 1908"/>
                  <a:gd name="T123" fmla="*/ 5 h 1998"/>
                  <a:gd name="T124" fmla="*/ 907 w 1908"/>
                  <a:gd name="T125" fmla="*/ 0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08" h="1998">
                    <a:moveTo>
                      <a:pt x="953" y="0"/>
                    </a:moveTo>
                    <a:lnTo>
                      <a:pt x="1001" y="0"/>
                    </a:lnTo>
                    <a:lnTo>
                      <a:pt x="1052" y="3"/>
                    </a:lnTo>
                    <a:lnTo>
                      <a:pt x="1103" y="5"/>
                    </a:lnTo>
                    <a:lnTo>
                      <a:pt x="1157" y="9"/>
                    </a:lnTo>
                    <a:lnTo>
                      <a:pt x="1212" y="14"/>
                    </a:lnTo>
                    <a:lnTo>
                      <a:pt x="1266" y="20"/>
                    </a:lnTo>
                    <a:lnTo>
                      <a:pt x="1322" y="27"/>
                    </a:lnTo>
                    <a:lnTo>
                      <a:pt x="1377" y="35"/>
                    </a:lnTo>
                    <a:lnTo>
                      <a:pt x="1432" y="45"/>
                    </a:lnTo>
                    <a:lnTo>
                      <a:pt x="1486" y="57"/>
                    </a:lnTo>
                    <a:lnTo>
                      <a:pt x="1538" y="70"/>
                    </a:lnTo>
                    <a:lnTo>
                      <a:pt x="1589" y="85"/>
                    </a:lnTo>
                    <a:lnTo>
                      <a:pt x="1637" y="102"/>
                    </a:lnTo>
                    <a:lnTo>
                      <a:pt x="1683" y="120"/>
                    </a:lnTo>
                    <a:lnTo>
                      <a:pt x="1725" y="141"/>
                    </a:lnTo>
                    <a:lnTo>
                      <a:pt x="1765" y="162"/>
                    </a:lnTo>
                    <a:lnTo>
                      <a:pt x="1800" y="186"/>
                    </a:lnTo>
                    <a:lnTo>
                      <a:pt x="1832" y="213"/>
                    </a:lnTo>
                    <a:lnTo>
                      <a:pt x="1858" y="241"/>
                    </a:lnTo>
                    <a:lnTo>
                      <a:pt x="1879" y="271"/>
                    </a:lnTo>
                    <a:lnTo>
                      <a:pt x="1895" y="304"/>
                    </a:lnTo>
                    <a:lnTo>
                      <a:pt x="1904" y="339"/>
                    </a:lnTo>
                    <a:lnTo>
                      <a:pt x="1908" y="378"/>
                    </a:lnTo>
                    <a:lnTo>
                      <a:pt x="1908" y="387"/>
                    </a:lnTo>
                    <a:lnTo>
                      <a:pt x="1908" y="404"/>
                    </a:lnTo>
                    <a:lnTo>
                      <a:pt x="1908" y="596"/>
                    </a:lnTo>
                    <a:lnTo>
                      <a:pt x="1908" y="651"/>
                    </a:lnTo>
                    <a:lnTo>
                      <a:pt x="1908" y="708"/>
                    </a:lnTo>
                    <a:lnTo>
                      <a:pt x="1908" y="832"/>
                    </a:lnTo>
                    <a:lnTo>
                      <a:pt x="1908" y="897"/>
                    </a:lnTo>
                    <a:lnTo>
                      <a:pt x="1908" y="964"/>
                    </a:lnTo>
                    <a:lnTo>
                      <a:pt x="1908" y="1030"/>
                    </a:lnTo>
                    <a:lnTo>
                      <a:pt x="1908" y="1097"/>
                    </a:lnTo>
                    <a:lnTo>
                      <a:pt x="1908" y="1162"/>
                    </a:lnTo>
                    <a:lnTo>
                      <a:pt x="1908" y="1288"/>
                    </a:lnTo>
                    <a:lnTo>
                      <a:pt x="1908" y="1347"/>
                    </a:lnTo>
                    <a:lnTo>
                      <a:pt x="1908" y="1403"/>
                    </a:lnTo>
                    <a:lnTo>
                      <a:pt x="1908" y="1455"/>
                    </a:lnTo>
                    <a:lnTo>
                      <a:pt x="1908" y="1502"/>
                    </a:lnTo>
                    <a:lnTo>
                      <a:pt x="1908" y="1543"/>
                    </a:lnTo>
                    <a:lnTo>
                      <a:pt x="1908" y="1629"/>
                    </a:lnTo>
                    <a:lnTo>
                      <a:pt x="1908" y="1642"/>
                    </a:lnTo>
                    <a:lnTo>
                      <a:pt x="1908" y="1646"/>
                    </a:lnTo>
                    <a:lnTo>
                      <a:pt x="1906" y="1671"/>
                    </a:lnTo>
                    <a:lnTo>
                      <a:pt x="1897" y="1695"/>
                    </a:lnTo>
                    <a:lnTo>
                      <a:pt x="1885" y="1717"/>
                    </a:lnTo>
                    <a:lnTo>
                      <a:pt x="1851" y="1757"/>
                    </a:lnTo>
                    <a:lnTo>
                      <a:pt x="1814" y="1792"/>
                    </a:lnTo>
                    <a:lnTo>
                      <a:pt x="1771" y="1824"/>
                    </a:lnTo>
                    <a:lnTo>
                      <a:pt x="1725" y="1853"/>
                    </a:lnTo>
                    <a:lnTo>
                      <a:pt x="1675" y="1878"/>
                    </a:lnTo>
                    <a:lnTo>
                      <a:pt x="1621" y="1900"/>
                    </a:lnTo>
                    <a:lnTo>
                      <a:pt x="1566" y="1920"/>
                    </a:lnTo>
                    <a:lnTo>
                      <a:pt x="1508" y="1937"/>
                    </a:lnTo>
                    <a:lnTo>
                      <a:pt x="1449" y="1952"/>
                    </a:lnTo>
                    <a:lnTo>
                      <a:pt x="1387" y="1964"/>
                    </a:lnTo>
                    <a:lnTo>
                      <a:pt x="1324" y="1974"/>
                    </a:lnTo>
                    <a:lnTo>
                      <a:pt x="1261" y="1982"/>
                    </a:lnTo>
                    <a:lnTo>
                      <a:pt x="1198" y="1988"/>
                    </a:lnTo>
                    <a:lnTo>
                      <a:pt x="1135" y="1993"/>
                    </a:lnTo>
                    <a:lnTo>
                      <a:pt x="1074" y="1995"/>
                    </a:lnTo>
                    <a:lnTo>
                      <a:pt x="1013" y="1997"/>
                    </a:lnTo>
                    <a:lnTo>
                      <a:pt x="953" y="1998"/>
                    </a:lnTo>
                    <a:lnTo>
                      <a:pt x="895" y="1997"/>
                    </a:lnTo>
                    <a:lnTo>
                      <a:pt x="834" y="1995"/>
                    </a:lnTo>
                    <a:lnTo>
                      <a:pt x="773" y="1993"/>
                    </a:lnTo>
                    <a:lnTo>
                      <a:pt x="710" y="1988"/>
                    </a:lnTo>
                    <a:lnTo>
                      <a:pt x="647" y="1982"/>
                    </a:lnTo>
                    <a:lnTo>
                      <a:pt x="584" y="1974"/>
                    </a:lnTo>
                    <a:lnTo>
                      <a:pt x="521" y="1964"/>
                    </a:lnTo>
                    <a:lnTo>
                      <a:pt x="459" y="1952"/>
                    </a:lnTo>
                    <a:lnTo>
                      <a:pt x="400" y="1937"/>
                    </a:lnTo>
                    <a:lnTo>
                      <a:pt x="342" y="1920"/>
                    </a:lnTo>
                    <a:lnTo>
                      <a:pt x="285" y="1900"/>
                    </a:lnTo>
                    <a:lnTo>
                      <a:pt x="233" y="1878"/>
                    </a:lnTo>
                    <a:lnTo>
                      <a:pt x="183" y="1853"/>
                    </a:lnTo>
                    <a:lnTo>
                      <a:pt x="137" y="1824"/>
                    </a:lnTo>
                    <a:lnTo>
                      <a:pt x="94" y="1792"/>
                    </a:lnTo>
                    <a:lnTo>
                      <a:pt x="57" y="1757"/>
                    </a:lnTo>
                    <a:lnTo>
                      <a:pt x="23" y="1717"/>
                    </a:lnTo>
                    <a:lnTo>
                      <a:pt x="11" y="1695"/>
                    </a:lnTo>
                    <a:lnTo>
                      <a:pt x="2" y="1671"/>
                    </a:lnTo>
                    <a:lnTo>
                      <a:pt x="0" y="1646"/>
                    </a:lnTo>
                    <a:lnTo>
                      <a:pt x="0" y="1642"/>
                    </a:lnTo>
                    <a:lnTo>
                      <a:pt x="0" y="1629"/>
                    </a:lnTo>
                    <a:lnTo>
                      <a:pt x="0" y="1455"/>
                    </a:lnTo>
                    <a:lnTo>
                      <a:pt x="0" y="1403"/>
                    </a:lnTo>
                    <a:lnTo>
                      <a:pt x="0" y="1347"/>
                    </a:lnTo>
                    <a:lnTo>
                      <a:pt x="0" y="1226"/>
                    </a:lnTo>
                    <a:lnTo>
                      <a:pt x="0" y="1162"/>
                    </a:lnTo>
                    <a:lnTo>
                      <a:pt x="0" y="1097"/>
                    </a:lnTo>
                    <a:lnTo>
                      <a:pt x="0" y="1030"/>
                    </a:lnTo>
                    <a:lnTo>
                      <a:pt x="0" y="964"/>
                    </a:lnTo>
                    <a:lnTo>
                      <a:pt x="0" y="897"/>
                    </a:lnTo>
                    <a:lnTo>
                      <a:pt x="0" y="769"/>
                    </a:lnTo>
                    <a:lnTo>
                      <a:pt x="0" y="708"/>
                    </a:lnTo>
                    <a:lnTo>
                      <a:pt x="0" y="651"/>
                    </a:lnTo>
                    <a:lnTo>
                      <a:pt x="0" y="596"/>
                    </a:lnTo>
                    <a:lnTo>
                      <a:pt x="0" y="547"/>
                    </a:lnTo>
                    <a:lnTo>
                      <a:pt x="0" y="502"/>
                    </a:lnTo>
                    <a:lnTo>
                      <a:pt x="0" y="404"/>
                    </a:lnTo>
                    <a:lnTo>
                      <a:pt x="0" y="387"/>
                    </a:lnTo>
                    <a:lnTo>
                      <a:pt x="0" y="378"/>
                    </a:lnTo>
                    <a:lnTo>
                      <a:pt x="4" y="339"/>
                    </a:lnTo>
                    <a:lnTo>
                      <a:pt x="13" y="304"/>
                    </a:lnTo>
                    <a:lnTo>
                      <a:pt x="29" y="271"/>
                    </a:lnTo>
                    <a:lnTo>
                      <a:pt x="50" y="241"/>
                    </a:lnTo>
                    <a:lnTo>
                      <a:pt x="76" y="213"/>
                    </a:lnTo>
                    <a:lnTo>
                      <a:pt x="108" y="186"/>
                    </a:lnTo>
                    <a:lnTo>
                      <a:pt x="143" y="162"/>
                    </a:lnTo>
                    <a:lnTo>
                      <a:pt x="183" y="141"/>
                    </a:lnTo>
                    <a:lnTo>
                      <a:pt x="225" y="120"/>
                    </a:lnTo>
                    <a:lnTo>
                      <a:pt x="271" y="102"/>
                    </a:lnTo>
                    <a:lnTo>
                      <a:pt x="319" y="85"/>
                    </a:lnTo>
                    <a:lnTo>
                      <a:pt x="370" y="70"/>
                    </a:lnTo>
                    <a:lnTo>
                      <a:pt x="422" y="57"/>
                    </a:lnTo>
                    <a:lnTo>
                      <a:pt x="476" y="45"/>
                    </a:lnTo>
                    <a:lnTo>
                      <a:pt x="531" y="35"/>
                    </a:lnTo>
                    <a:lnTo>
                      <a:pt x="586" y="27"/>
                    </a:lnTo>
                    <a:lnTo>
                      <a:pt x="642" y="20"/>
                    </a:lnTo>
                    <a:lnTo>
                      <a:pt x="696" y="14"/>
                    </a:lnTo>
                    <a:lnTo>
                      <a:pt x="751" y="9"/>
                    </a:lnTo>
                    <a:lnTo>
                      <a:pt x="804" y="5"/>
                    </a:lnTo>
                    <a:lnTo>
                      <a:pt x="856" y="3"/>
                    </a:lnTo>
                    <a:lnTo>
                      <a:pt x="907" y="0"/>
                    </a:lnTo>
                    <a:lnTo>
                      <a:pt x="953" y="0"/>
                    </a:lnTo>
                    <a:close/>
                  </a:path>
                </a:pathLst>
              </a:custGeom>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10" name="Freeform 113"/>
              <p:cNvSpPr>
                <a:spLocks noEditPoints="1"/>
              </p:cNvSpPr>
              <p:nvPr/>
            </p:nvSpPr>
            <p:spPr bwMode="auto">
              <a:xfrm>
                <a:off x="14986709" y="2437530"/>
                <a:ext cx="455560" cy="480111"/>
              </a:xfrm>
              <a:custGeom>
                <a:avLst/>
                <a:gdLst>
                  <a:gd name="T0" fmla="*/ 1639 w 1668"/>
                  <a:gd name="T1" fmla="*/ 1560 h 1758"/>
                  <a:gd name="T2" fmla="*/ 1521 w 1668"/>
                  <a:gd name="T3" fmla="*/ 1642 h 1758"/>
                  <a:gd name="T4" fmla="*/ 1370 w 1668"/>
                  <a:gd name="T5" fmla="*/ 1698 h 1758"/>
                  <a:gd name="T6" fmla="*/ 1200 w 1668"/>
                  <a:gd name="T7" fmla="*/ 1733 h 1758"/>
                  <a:gd name="T8" fmla="*/ 1032 w 1668"/>
                  <a:gd name="T9" fmla="*/ 1751 h 1758"/>
                  <a:gd name="T10" fmla="*/ 879 w 1668"/>
                  <a:gd name="T11" fmla="*/ 1758 h 1758"/>
                  <a:gd name="T12" fmla="*/ 747 w 1668"/>
                  <a:gd name="T13" fmla="*/ 1757 h 1758"/>
                  <a:gd name="T14" fmla="*/ 597 w 1668"/>
                  <a:gd name="T15" fmla="*/ 1748 h 1758"/>
                  <a:gd name="T16" fmla="*/ 436 w 1668"/>
                  <a:gd name="T17" fmla="*/ 1728 h 1758"/>
                  <a:gd name="T18" fmla="*/ 279 w 1668"/>
                  <a:gd name="T19" fmla="*/ 1692 h 1758"/>
                  <a:gd name="T20" fmla="*/ 138 w 1668"/>
                  <a:gd name="T21" fmla="*/ 1637 h 1758"/>
                  <a:gd name="T22" fmla="*/ 28 w 1668"/>
                  <a:gd name="T23" fmla="*/ 1559 h 1758"/>
                  <a:gd name="T24" fmla="*/ 46 w 1668"/>
                  <a:gd name="T25" fmla="*/ 1011 h 1758"/>
                  <a:gd name="T26" fmla="*/ 214 w 1668"/>
                  <a:gd name="T27" fmla="*/ 1079 h 1758"/>
                  <a:gd name="T28" fmla="*/ 413 w 1668"/>
                  <a:gd name="T29" fmla="*/ 1123 h 1758"/>
                  <a:gd name="T30" fmla="*/ 625 w 1668"/>
                  <a:gd name="T31" fmla="*/ 1149 h 1758"/>
                  <a:gd name="T32" fmla="*/ 833 w 1668"/>
                  <a:gd name="T33" fmla="*/ 1156 h 1758"/>
                  <a:gd name="T34" fmla="*/ 1042 w 1668"/>
                  <a:gd name="T35" fmla="*/ 1149 h 1758"/>
                  <a:gd name="T36" fmla="*/ 1255 w 1668"/>
                  <a:gd name="T37" fmla="*/ 1123 h 1758"/>
                  <a:gd name="T38" fmla="*/ 1454 w 1668"/>
                  <a:gd name="T39" fmla="*/ 1079 h 1758"/>
                  <a:gd name="T40" fmla="*/ 1622 w 1668"/>
                  <a:gd name="T41" fmla="*/ 1011 h 1758"/>
                  <a:gd name="T42" fmla="*/ 919 w 1668"/>
                  <a:gd name="T43" fmla="*/ 1 h 1758"/>
                  <a:gd name="T44" fmla="*/ 1159 w 1668"/>
                  <a:gd name="T45" fmla="*/ 21 h 1758"/>
                  <a:gd name="T46" fmla="*/ 1365 w 1668"/>
                  <a:gd name="T47" fmla="*/ 59 h 1758"/>
                  <a:gd name="T48" fmla="*/ 1526 w 1668"/>
                  <a:gd name="T49" fmla="*/ 114 h 1758"/>
                  <a:gd name="T50" fmla="*/ 1631 w 1668"/>
                  <a:gd name="T51" fmla="*/ 180 h 1758"/>
                  <a:gd name="T52" fmla="*/ 1668 w 1668"/>
                  <a:gd name="T53" fmla="*/ 258 h 1758"/>
                  <a:gd name="T54" fmla="*/ 1631 w 1668"/>
                  <a:gd name="T55" fmla="*/ 334 h 1758"/>
                  <a:gd name="T56" fmla="*/ 1526 w 1668"/>
                  <a:gd name="T57" fmla="*/ 400 h 1758"/>
                  <a:gd name="T58" fmla="*/ 1365 w 1668"/>
                  <a:gd name="T59" fmla="*/ 455 h 1758"/>
                  <a:gd name="T60" fmla="*/ 1159 w 1668"/>
                  <a:gd name="T61" fmla="*/ 493 h 1758"/>
                  <a:gd name="T62" fmla="*/ 919 w 1668"/>
                  <a:gd name="T63" fmla="*/ 513 h 1758"/>
                  <a:gd name="T64" fmla="*/ 666 w 1668"/>
                  <a:gd name="T65" fmla="*/ 509 h 1758"/>
                  <a:gd name="T66" fmla="*/ 436 w 1668"/>
                  <a:gd name="T67" fmla="*/ 482 h 1758"/>
                  <a:gd name="T68" fmla="*/ 244 w 1668"/>
                  <a:gd name="T69" fmla="*/ 439 h 1758"/>
                  <a:gd name="T70" fmla="*/ 100 w 1668"/>
                  <a:gd name="T71" fmla="*/ 380 h 1758"/>
                  <a:gd name="T72" fmla="*/ 17 w 1668"/>
                  <a:gd name="T73" fmla="*/ 308 h 1758"/>
                  <a:gd name="T74" fmla="*/ 3 w 1668"/>
                  <a:gd name="T75" fmla="*/ 231 h 1758"/>
                  <a:gd name="T76" fmla="*/ 65 w 1668"/>
                  <a:gd name="T77" fmla="*/ 157 h 1758"/>
                  <a:gd name="T78" fmla="*/ 190 w 1668"/>
                  <a:gd name="T79" fmla="*/ 93 h 1758"/>
                  <a:gd name="T80" fmla="*/ 367 w 1668"/>
                  <a:gd name="T81" fmla="*/ 44 h 1758"/>
                  <a:gd name="T82" fmla="*/ 586 w 1668"/>
                  <a:gd name="T83" fmla="*/ 12 h 1758"/>
                  <a:gd name="T84" fmla="*/ 833 w 1668"/>
                  <a:gd name="T85" fmla="*/ 0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8" h="1758">
                    <a:moveTo>
                      <a:pt x="1668" y="983"/>
                    </a:moveTo>
                    <a:lnTo>
                      <a:pt x="1668" y="1526"/>
                    </a:lnTo>
                    <a:lnTo>
                      <a:pt x="1639" y="1560"/>
                    </a:lnTo>
                    <a:lnTo>
                      <a:pt x="1604" y="1590"/>
                    </a:lnTo>
                    <a:lnTo>
                      <a:pt x="1564" y="1618"/>
                    </a:lnTo>
                    <a:lnTo>
                      <a:pt x="1521" y="1642"/>
                    </a:lnTo>
                    <a:lnTo>
                      <a:pt x="1472" y="1662"/>
                    </a:lnTo>
                    <a:lnTo>
                      <a:pt x="1423" y="1682"/>
                    </a:lnTo>
                    <a:lnTo>
                      <a:pt x="1370" y="1698"/>
                    </a:lnTo>
                    <a:lnTo>
                      <a:pt x="1314" y="1711"/>
                    </a:lnTo>
                    <a:lnTo>
                      <a:pt x="1258" y="1723"/>
                    </a:lnTo>
                    <a:lnTo>
                      <a:pt x="1200" y="1733"/>
                    </a:lnTo>
                    <a:lnTo>
                      <a:pt x="1144" y="1740"/>
                    </a:lnTo>
                    <a:lnTo>
                      <a:pt x="1088" y="1746"/>
                    </a:lnTo>
                    <a:lnTo>
                      <a:pt x="1032" y="1751"/>
                    </a:lnTo>
                    <a:lnTo>
                      <a:pt x="978" y="1754"/>
                    </a:lnTo>
                    <a:lnTo>
                      <a:pt x="927" y="1757"/>
                    </a:lnTo>
                    <a:lnTo>
                      <a:pt x="879" y="1758"/>
                    </a:lnTo>
                    <a:lnTo>
                      <a:pt x="833" y="1758"/>
                    </a:lnTo>
                    <a:lnTo>
                      <a:pt x="792" y="1758"/>
                    </a:lnTo>
                    <a:lnTo>
                      <a:pt x="747" y="1757"/>
                    </a:lnTo>
                    <a:lnTo>
                      <a:pt x="699" y="1754"/>
                    </a:lnTo>
                    <a:lnTo>
                      <a:pt x="649" y="1752"/>
                    </a:lnTo>
                    <a:lnTo>
                      <a:pt x="597" y="1748"/>
                    </a:lnTo>
                    <a:lnTo>
                      <a:pt x="544" y="1742"/>
                    </a:lnTo>
                    <a:lnTo>
                      <a:pt x="491" y="1736"/>
                    </a:lnTo>
                    <a:lnTo>
                      <a:pt x="436" y="1728"/>
                    </a:lnTo>
                    <a:lnTo>
                      <a:pt x="383" y="1718"/>
                    </a:lnTo>
                    <a:lnTo>
                      <a:pt x="330" y="1706"/>
                    </a:lnTo>
                    <a:lnTo>
                      <a:pt x="279" y="1692"/>
                    </a:lnTo>
                    <a:lnTo>
                      <a:pt x="229" y="1676"/>
                    </a:lnTo>
                    <a:lnTo>
                      <a:pt x="182" y="1658"/>
                    </a:lnTo>
                    <a:lnTo>
                      <a:pt x="138" y="1637"/>
                    </a:lnTo>
                    <a:lnTo>
                      <a:pt x="96" y="1613"/>
                    </a:lnTo>
                    <a:lnTo>
                      <a:pt x="60" y="1588"/>
                    </a:lnTo>
                    <a:lnTo>
                      <a:pt x="28" y="1559"/>
                    </a:lnTo>
                    <a:lnTo>
                      <a:pt x="0" y="1526"/>
                    </a:lnTo>
                    <a:lnTo>
                      <a:pt x="0" y="983"/>
                    </a:lnTo>
                    <a:lnTo>
                      <a:pt x="46" y="1011"/>
                    </a:lnTo>
                    <a:lnTo>
                      <a:pt x="98" y="1036"/>
                    </a:lnTo>
                    <a:lnTo>
                      <a:pt x="154" y="1058"/>
                    </a:lnTo>
                    <a:lnTo>
                      <a:pt x="214" y="1079"/>
                    </a:lnTo>
                    <a:lnTo>
                      <a:pt x="278" y="1095"/>
                    </a:lnTo>
                    <a:lnTo>
                      <a:pt x="344" y="1111"/>
                    </a:lnTo>
                    <a:lnTo>
                      <a:pt x="413" y="1123"/>
                    </a:lnTo>
                    <a:lnTo>
                      <a:pt x="483" y="1134"/>
                    </a:lnTo>
                    <a:lnTo>
                      <a:pt x="555" y="1143"/>
                    </a:lnTo>
                    <a:lnTo>
                      <a:pt x="625" y="1149"/>
                    </a:lnTo>
                    <a:lnTo>
                      <a:pt x="696" y="1153"/>
                    </a:lnTo>
                    <a:lnTo>
                      <a:pt x="766" y="1156"/>
                    </a:lnTo>
                    <a:lnTo>
                      <a:pt x="833" y="1156"/>
                    </a:lnTo>
                    <a:lnTo>
                      <a:pt x="902" y="1156"/>
                    </a:lnTo>
                    <a:lnTo>
                      <a:pt x="972" y="1153"/>
                    </a:lnTo>
                    <a:lnTo>
                      <a:pt x="1042" y="1149"/>
                    </a:lnTo>
                    <a:lnTo>
                      <a:pt x="1113" y="1143"/>
                    </a:lnTo>
                    <a:lnTo>
                      <a:pt x="1185" y="1134"/>
                    </a:lnTo>
                    <a:lnTo>
                      <a:pt x="1255" y="1123"/>
                    </a:lnTo>
                    <a:lnTo>
                      <a:pt x="1324" y="1110"/>
                    </a:lnTo>
                    <a:lnTo>
                      <a:pt x="1390" y="1095"/>
                    </a:lnTo>
                    <a:lnTo>
                      <a:pt x="1454" y="1079"/>
                    </a:lnTo>
                    <a:lnTo>
                      <a:pt x="1514" y="1058"/>
                    </a:lnTo>
                    <a:lnTo>
                      <a:pt x="1570" y="1036"/>
                    </a:lnTo>
                    <a:lnTo>
                      <a:pt x="1622" y="1011"/>
                    </a:lnTo>
                    <a:lnTo>
                      <a:pt x="1668" y="983"/>
                    </a:lnTo>
                    <a:close/>
                    <a:moveTo>
                      <a:pt x="833" y="0"/>
                    </a:moveTo>
                    <a:lnTo>
                      <a:pt x="919" y="1"/>
                    </a:lnTo>
                    <a:lnTo>
                      <a:pt x="1002" y="5"/>
                    </a:lnTo>
                    <a:lnTo>
                      <a:pt x="1082" y="12"/>
                    </a:lnTo>
                    <a:lnTo>
                      <a:pt x="1159" y="21"/>
                    </a:lnTo>
                    <a:lnTo>
                      <a:pt x="1232" y="31"/>
                    </a:lnTo>
                    <a:lnTo>
                      <a:pt x="1301" y="44"/>
                    </a:lnTo>
                    <a:lnTo>
                      <a:pt x="1365" y="59"/>
                    </a:lnTo>
                    <a:lnTo>
                      <a:pt x="1424" y="75"/>
                    </a:lnTo>
                    <a:lnTo>
                      <a:pt x="1477" y="93"/>
                    </a:lnTo>
                    <a:lnTo>
                      <a:pt x="1526" y="114"/>
                    </a:lnTo>
                    <a:lnTo>
                      <a:pt x="1568" y="134"/>
                    </a:lnTo>
                    <a:lnTo>
                      <a:pt x="1603" y="157"/>
                    </a:lnTo>
                    <a:lnTo>
                      <a:pt x="1631" y="180"/>
                    </a:lnTo>
                    <a:lnTo>
                      <a:pt x="1651" y="206"/>
                    </a:lnTo>
                    <a:lnTo>
                      <a:pt x="1665" y="231"/>
                    </a:lnTo>
                    <a:lnTo>
                      <a:pt x="1668" y="258"/>
                    </a:lnTo>
                    <a:lnTo>
                      <a:pt x="1665" y="283"/>
                    </a:lnTo>
                    <a:lnTo>
                      <a:pt x="1651" y="308"/>
                    </a:lnTo>
                    <a:lnTo>
                      <a:pt x="1631" y="334"/>
                    </a:lnTo>
                    <a:lnTo>
                      <a:pt x="1603" y="357"/>
                    </a:lnTo>
                    <a:lnTo>
                      <a:pt x="1568" y="380"/>
                    </a:lnTo>
                    <a:lnTo>
                      <a:pt x="1526" y="400"/>
                    </a:lnTo>
                    <a:lnTo>
                      <a:pt x="1477" y="421"/>
                    </a:lnTo>
                    <a:lnTo>
                      <a:pt x="1424" y="439"/>
                    </a:lnTo>
                    <a:lnTo>
                      <a:pt x="1365" y="455"/>
                    </a:lnTo>
                    <a:lnTo>
                      <a:pt x="1301" y="470"/>
                    </a:lnTo>
                    <a:lnTo>
                      <a:pt x="1232" y="482"/>
                    </a:lnTo>
                    <a:lnTo>
                      <a:pt x="1159" y="493"/>
                    </a:lnTo>
                    <a:lnTo>
                      <a:pt x="1082" y="502"/>
                    </a:lnTo>
                    <a:lnTo>
                      <a:pt x="1002" y="509"/>
                    </a:lnTo>
                    <a:lnTo>
                      <a:pt x="919" y="513"/>
                    </a:lnTo>
                    <a:lnTo>
                      <a:pt x="833" y="514"/>
                    </a:lnTo>
                    <a:lnTo>
                      <a:pt x="748" y="513"/>
                    </a:lnTo>
                    <a:lnTo>
                      <a:pt x="666" y="509"/>
                    </a:lnTo>
                    <a:lnTo>
                      <a:pt x="586" y="502"/>
                    </a:lnTo>
                    <a:lnTo>
                      <a:pt x="509" y="493"/>
                    </a:lnTo>
                    <a:lnTo>
                      <a:pt x="436" y="482"/>
                    </a:lnTo>
                    <a:lnTo>
                      <a:pt x="367" y="470"/>
                    </a:lnTo>
                    <a:lnTo>
                      <a:pt x="303" y="455"/>
                    </a:lnTo>
                    <a:lnTo>
                      <a:pt x="244" y="439"/>
                    </a:lnTo>
                    <a:lnTo>
                      <a:pt x="190" y="421"/>
                    </a:lnTo>
                    <a:lnTo>
                      <a:pt x="142" y="400"/>
                    </a:lnTo>
                    <a:lnTo>
                      <a:pt x="100" y="380"/>
                    </a:lnTo>
                    <a:lnTo>
                      <a:pt x="65" y="357"/>
                    </a:lnTo>
                    <a:lnTo>
                      <a:pt x="37" y="334"/>
                    </a:lnTo>
                    <a:lnTo>
                      <a:pt x="17" y="308"/>
                    </a:lnTo>
                    <a:lnTo>
                      <a:pt x="3" y="283"/>
                    </a:lnTo>
                    <a:lnTo>
                      <a:pt x="0" y="258"/>
                    </a:lnTo>
                    <a:lnTo>
                      <a:pt x="3" y="231"/>
                    </a:lnTo>
                    <a:lnTo>
                      <a:pt x="17" y="206"/>
                    </a:lnTo>
                    <a:lnTo>
                      <a:pt x="37" y="180"/>
                    </a:lnTo>
                    <a:lnTo>
                      <a:pt x="65" y="157"/>
                    </a:lnTo>
                    <a:lnTo>
                      <a:pt x="100" y="134"/>
                    </a:lnTo>
                    <a:lnTo>
                      <a:pt x="142" y="114"/>
                    </a:lnTo>
                    <a:lnTo>
                      <a:pt x="190" y="93"/>
                    </a:lnTo>
                    <a:lnTo>
                      <a:pt x="244" y="75"/>
                    </a:lnTo>
                    <a:lnTo>
                      <a:pt x="303" y="59"/>
                    </a:lnTo>
                    <a:lnTo>
                      <a:pt x="367" y="44"/>
                    </a:lnTo>
                    <a:lnTo>
                      <a:pt x="436" y="31"/>
                    </a:lnTo>
                    <a:lnTo>
                      <a:pt x="509" y="21"/>
                    </a:lnTo>
                    <a:lnTo>
                      <a:pt x="586" y="12"/>
                    </a:lnTo>
                    <a:lnTo>
                      <a:pt x="666" y="5"/>
                    </a:lnTo>
                    <a:lnTo>
                      <a:pt x="748" y="1"/>
                    </a:lnTo>
                    <a:lnTo>
                      <a:pt x="833"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11" name="Freeform 114"/>
              <p:cNvSpPr>
                <a:spLocks/>
              </p:cNvSpPr>
              <p:nvPr/>
            </p:nvSpPr>
            <p:spPr bwMode="auto">
              <a:xfrm>
                <a:off x="14986709" y="2569833"/>
                <a:ext cx="455560" cy="143215"/>
              </a:xfrm>
              <a:custGeom>
                <a:avLst/>
                <a:gdLst>
                  <a:gd name="T0" fmla="*/ 0 w 1668"/>
                  <a:gd name="T1" fmla="*/ 0 h 524"/>
                  <a:gd name="T2" fmla="*/ 36 w 1668"/>
                  <a:gd name="T3" fmla="*/ 23 h 524"/>
                  <a:gd name="T4" fmla="*/ 80 w 1668"/>
                  <a:gd name="T5" fmla="*/ 47 h 524"/>
                  <a:gd name="T6" fmla="*/ 132 w 1668"/>
                  <a:gd name="T7" fmla="*/ 69 h 524"/>
                  <a:gd name="T8" fmla="*/ 188 w 1668"/>
                  <a:gd name="T9" fmla="*/ 89 h 524"/>
                  <a:gd name="T10" fmla="*/ 252 w 1668"/>
                  <a:gd name="T11" fmla="*/ 108 h 524"/>
                  <a:gd name="T12" fmla="*/ 323 w 1668"/>
                  <a:gd name="T13" fmla="*/ 127 h 524"/>
                  <a:gd name="T14" fmla="*/ 398 w 1668"/>
                  <a:gd name="T15" fmla="*/ 142 h 524"/>
                  <a:gd name="T16" fmla="*/ 477 w 1668"/>
                  <a:gd name="T17" fmla="*/ 156 h 524"/>
                  <a:gd name="T18" fmla="*/ 561 w 1668"/>
                  <a:gd name="T19" fmla="*/ 168 h 524"/>
                  <a:gd name="T20" fmla="*/ 649 w 1668"/>
                  <a:gd name="T21" fmla="*/ 175 h 524"/>
                  <a:gd name="T22" fmla="*/ 740 w 1668"/>
                  <a:gd name="T23" fmla="*/ 181 h 524"/>
                  <a:gd name="T24" fmla="*/ 833 w 1668"/>
                  <a:gd name="T25" fmla="*/ 182 h 524"/>
                  <a:gd name="T26" fmla="*/ 928 w 1668"/>
                  <a:gd name="T27" fmla="*/ 181 h 524"/>
                  <a:gd name="T28" fmla="*/ 1019 w 1668"/>
                  <a:gd name="T29" fmla="*/ 175 h 524"/>
                  <a:gd name="T30" fmla="*/ 1106 w 1668"/>
                  <a:gd name="T31" fmla="*/ 168 h 524"/>
                  <a:gd name="T32" fmla="*/ 1191 w 1668"/>
                  <a:gd name="T33" fmla="*/ 156 h 524"/>
                  <a:gd name="T34" fmla="*/ 1270 w 1668"/>
                  <a:gd name="T35" fmla="*/ 142 h 524"/>
                  <a:gd name="T36" fmla="*/ 1345 w 1668"/>
                  <a:gd name="T37" fmla="*/ 127 h 524"/>
                  <a:gd name="T38" fmla="*/ 1416 w 1668"/>
                  <a:gd name="T39" fmla="*/ 108 h 524"/>
                  <a:gd name="T40" fmla="*/ 1480 w 1668"/>
                  <a:gd name="T41" fmla="*/ 89 h 524"/>
                  <a:gd name="T42" fmla="*/ 1536 w 1668"/>
                  <a:gd name="T43" fmla="*/ 69 h 524"/>
                  <a:gd name="T44" fmla="*/ 1588 w 1668"/>
                  <a:gd name="T45" fmla="*/ 47 h 524"/>
                  <a:gd name="T46" fmla="*/ 1632 w 1668"/>
                  <a:gd name="T47" fmla="*/ 23 h 524"/>
                  <a:gd name="T48" fmla="*/ 1668 w 1668"/>
                  <a:gd name="T49" fmla="*/ 0 h 524"/>
                  <a:gd name="T50" fmla="*/ 1668 w 1668"/>
                  <a:gd name="T51" fmla="*/ 342 h 524"/>
                  <a:gd name="T52" fmla="*/ 1632 w 1668"/>
                  <a:gd name="T53" fmla="*/ 366 h 524"/>
                  <a:gd name="T54" fmla="*/ 1588 w 1668"/>
                  <a:gd name="T55" fmla="*/ 389 h 524"/>
                  <a:gd name="T56" fmla="*/ 1536 w 1668"/>
                  <a:gd name="T57" fmla="*/ 411 h 524"/>
                  <a:gd name="T58" fmla="*/ 1480 w 1668"/>
                  <a:gd name="T59" fmla="*/ 432 h 524"/>
                  <a:gd name="T60" fmla="*/ 1416 w 1668"/>
                  <a:gd name="T61" fmla="*/ 452 h 524"/>
                  <a:gd name="T62" fmla="*/ 1345 w 1668"/>
                  <a:gd name="T63" fmla="*/ 469 h 524"/>
                  <a:gd name="T64" fmla="*/ 1270 w 1668"/>
                  <a:gd name="T65" fmla="*/ 486 h 524"/>
                  <a:gd name="T66" fmla="*/ 1191 w 1668"/>
                  <a:gd name="T67" fmla="*/ 499 h 524"/>
                  <a:gd name="T68" fmla="*/ 1106 w 1668"/>
                  <a:gd name="T69" fmla="*/ 510 h 524"/>
                  <a:gd name="T70" fmla="*/ 1019 w 1668"/>
                  <a:gd name="T71" fmla="*/ 518 h 524"/>
                  <a:gd name="T72" fmla="*/ 928 w 1668"/>
                  <a:gd name="T73" fmla="*/ 523 h 524"/>
                  <a:gd name="T74" fmla="*/ 833 w 1668"/>
                  <a:gd name="T75" fmla="*/ 524 h 524"/>
                  <a:gd name="T76" fmla="*/ 740 w 1668"/>
                  <a:gd name="T77" fmla="*/ 523 h 524"/>
                  <a:gd name="T78" fmla="*/ 649 w 1668"/>
                  <a:gd name="T79" fmla="*/ 518 h 524"/>
                  <a:gd name="T80" fmla="*/ 561 w 1668"/>
                  <a:gd name="T81" fmla="*/ 510 h 524"/>
                  <a:gd name="T82" fmla="*/ 477 w 1668"/>
                  <a:gd name="T83" fmla="*/ 499 h 524"/>
                  <a:gd name="T84" fmla="*/ 398 w 1668"/>
                  <a:gd name="T85" fmla="*/ 486 h 524"/>
                  <a:gd name="T86" fmla="*/ 323 w 1668"/>
                  <a:gd name="T87" fmla="*/ 469 h 524"/>
                  <a:gd name="T88" fmla="*/ 252 w 1668"/>
                  <a:gd name="T89" fmla="*/ 452 h 524"/>
                  <a:gd name="T90" fmla="*/ 188 w 1668"/>
                  <a:gd name="T91" fmla="*/ 432 h 524"/>
                  <a:gd name="T92" fmla="*/ 132 w 1668"/>
                  <a:gd name="T93" fmla="*/ 411 h 524"/>
                  <a:gd name="T94" fmla="*/ 80 w 1668"/>
                  <a:gd name="T95" fmla="*/ 389 h 524"/>
                  <a:gd name="T96" fmla="*/ 36 w 1668"/>
                  <a:gd name="T97" fmla="*/ 366 h 524"/>
                  <a:gd name="T98" fmla="*/ 0 w 1668"/>
                  <a:gd name="T99" fmla="*/ 342 h 524"/>
                  <a:gd name="T100" fmla="*/ 0 w 1668"/>
                  <a:gd name="T101"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8" h="524">
                    <a:moveTo>
                      <a:pt x="0" y="0"/>
                    </a:moveTo>
                    <a:lnTo>
                      <a:pt x="36" y="23"/>
                    </a:lnTo>
                    <a:lnTo>
                      <a:pt x="80" y="47"/>
                    </a:lnTo>
                    <a:lnTo>
                      <a:pt x="132" y="69"/>
                    </a:lnTo>
                    <a:lnTo>
                      <a:pt x="188" y="89"/>
                    </a:lnTo>
                    <a:lnTo>
                      <a:pt x="252" y="108"/>
                    </a:lnTo>
                    <a:lnTo>
                      <a:pt x="323" y="127"/>
                    </a:lnTo>
                    <a:lnTo>
                      <a:pt x="398" y="142"/>
                    </a:lnTo>
                    <a:lnTo>
                      <a:pt x="477" y="156"/>
                    </a:lnTo>
                    <a:lnTo>
                      <a:pt x="561" y="168"/>
                    </a:lnTo>
                    <a:lnTo>
                      <a:pt x="649" y="175"/>
                    </a:lnTo>
                    <a:lnTo>
                      <a:pt x="740" y="181"/>
                    </a:lnTo>
                    <a:lnTo>
                      <a:pt x="833" y="182"/>
                    </a:lnTo>
                    <a:lnTo>
                      <a:pt x="928" y="181"/>
                    </a:lnTo>
                    <a:lnTo>
                      <a:pt x="1019" y="175"/>
                    </a:lnTo>
                    <a:lnTo>
                      <a:pt x="1106" y="168"/>
                    </a:lnTo>
                    <a:lnTo>
                      <a:pt x="1191" y="156"/>
                    </a:lnTo>
                    <a:lnTo>
                      <a:pt x="1270" y="142"/>
                    </a:lnTo>
                    <a:lnTo>
                      <a:pt x="1345" y="127"/>
                    </a:lnTo>
                    <a:lnTo>
                      <a:pt x="1416" y="108"/>
                    </a:lnTo>
                    <a:lnTo>
                      <a:pt x="1480" y="89"/>
                    </a:lnTo>
                    <a:lnTo>
                      <a:pt x="1536" y="69"/>
                    </a:lnTo>
                    <a:lnTo>
                      <a:pt x="1588" y="47"/>
                    </a:lnTo>
                    <a:lnTo>
                      <a:pt x="1632" y="23"/>
                    </a:lnTo>
                    <a:lnTo>
                      <a:pt x="1668" y="0"/>
                    </a:lnTo>
                    <a:lnTo>
                      <a:pt x="1668" y="342"/>
                    </a:lnTo>
                    <a:lnTo>
                      <a:pt x="1632" y="366"/>
                    </a:lnTo>
                    <a:lnTo>
                      <a:pt x="1588" y="389"/>
                    </a:lnTo>
                    <a:lnTo>
                      <a:pt x="1536" y="411"/>
                    </a:lnTo>
                    <a:lnTo>
                      <a:pt x="1480" y="432"/>
                    </a:lnTo>
                    <a:lnTo>
                      <a:pt x="1416" y="452"/>
                    </a:lnTo>
                    <a:lnTo>
                      <a:pt x="1345" y="469"/>
                    </a:lnTo>
                    <a:lnTo>
                      <a:pt x="1270" y="486"/>
                    </a:lnTo>
                    <a:lnTo>
                      <a:pt x="1191" y="499"/>
                    </a:lnTo>
                    <a:lnTo>
                      <a:pt x="1106" y="510"/>
                    </a:lnTo>
                    <a:lnTo>
                      <a:pt x="1019" y="518"/>
                    </a:lnTo>
                    <a:lnTo>
                      <a:pt x="928" y="523"/>
                    </a:lnTo>
                    <a:lnTo>
                      <a:pt x="833" y="524"/>
                    </a:lnTo>
                    <a:lnTo>
                      <a:pt x="740" y="523"/>
                    </a:lnTo>
                    <a:lnTo>
                      <a:pt x="649" y="518"/>
                    </a:lnTo>
                    <a:lnTo>
                      <a:pt x="561" y="510"/>
                    </a:lnTo>
                    <a:lnTo>
                      <a:pt x="477" y="499"/>
                    </a:lnTo>
                    <a:lnTo>
                      <a:pt x="398" y="486"/>
                    </a:lnTo>
                    <a:lnTo>
                      <a:pt x="323" y="469"/>
                    </a:lnTo>
                    <a:lnTo>
                      <a:pt x="252" y="452"/>
                    </a:lnTo>
                    <a:lnTo>
                      <a:pt x="188" y="432"/>
                    </a:lnTo>
                    <a:lnTo>
                      <a:pt x="132" y="411"/>
                    </a:lnTo>
                    <a:lnTo>
                      <a:pt x="80" y="389"/>
                    </a:lnTo>
                    <a:lnTo>
                      <a:pt x="36" y="366"/>
                    </a:lnTo>
                    <a:lnTo>
                      <a:pt x="0" y="342"/>
                    </a:lnTo>
                    <a:lnTo>
                      <a:pt x="0" y="0"/>
                    </a:lnTo>
                    <a:close/>
                  </a:path>
                </a:pathLst>
              </a:custGeom>
              <a:solidFill>
                <a:srgbClr val="FABE3C"/>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sp>
          <p:nvSpPr>
            <p:cNvPr id="17" name="文本框 16"/>
            <p:cNvSpPr txBox="1"/>
            <p:nvPr/>
          </p:nvSpPr>
          <p:spPr>
            <a:xfrm>
              <a:off x="1765690" y="4051997"/>
              <a:ext cx="1378496" cy="307867"/>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Geo Database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146760" y="4210190"/>
              <a:ext cx="762836" cy="293243"/>
            </a:xfrm>
            <a:prstGeom prst="rect">
              <a:avLst/>
            </a:prstGeom>
            <a:noFill/>
          </p:spPr>
          <p:txBody>
            <a:bodyPr wrap="square" rtlCol="0">
              <a:spAutoFit/>
            </a:bodyPr>
            <a:lstStyle/>
            <a:p>
              <a:r>
                <a:rPr lang="en-US" altLang="zh-CN" sz="1305" dirty="0">
                  <a:solidFill>
                    <a:schemeClr val="bg1"/>
                  </a:solidFill>
                </a:rPr>
                <a:t>……</a:t>
              </a:r>
              <a:endParaRPr lang="zh-CN" altLang="en-US" sz="1305" dirty="0">
                <a:solidFill>
                  <a:schemeClr val="bg1"/>
                </a:solidFill>
              </a:endParaRPr>
            </a:p>
          </p:txBody>
        </p:sp>
        <p:sp>
          <p:nvSpPr>
            <p:cNvPr id="19" name="右大括号 18"/>
            <p:cNvSpPr/>
            <p:nvPr/>
          </p:nvSpPr>
          <p:spPr>
            <a:xfrm>
              <a:off x="3051509" y="2029510"/>
              <a:ext cx="268685" cy="1967824"/>
            </a:xfrm>
            <a:prstGeom prst="rightBrace">
              <a:avLst>
                <a:gd name="adj1" fmla="val 50221"/>
                <a:gd name="adj2" fmla="val 4905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05">
                <a:solidFill>
                  <a:schemeClr val="bg1"/>
                </a:solidFill>
              </a:endParaRPr>
            </a:p>
          </p:txBody>
        </p:sp>
        <p:sp>
          <p:nvSpPr>
            <p:cNvPr id="20" name="虚尾箭头 19"/>
            <p:cNvSpPr/>
            <p:nvPr/>
          </p:nvSpPr>
          <p:spPr>
            <a:xfrm>
              <a:off x="3342799" y="2873893"/>
              <a:ext cx="471551" cy="279059"/>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solidFill>
                  <a:schemeClr val="bg1"/>
                </a:solidFill>
              </a:endParaRPr>
            </a:p>
          </p:txBody>
        </p:sp>
        <p:sp>
          <p:nvSpPr>
            <p:cNvPr id="21" name="虚尾箭头 20"/>
            <p:cNvSpPr/>
            <p:nvPr/>
          </p:nvSpPr>
          <p:spPr>
            <a:xfrm>
              <a:off x="4601027" y="2873893"/>
              <a:ext cx="471551" cy="279059"/>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solidFill>
                  <a:schemeClr val="bg1"/>
                </a:solidFill>
              </a:endParaRPr>
            </a:p>
          </p:txBody>
        </p:sp>
        <p:sp>
          <p:nvSpPr>
            <p:cNvPr id="22" name="环形箭头 21"/>
            <p:cNvSpPr/>
            <p:nvPr/>
          </p:nvSpPr>
          <p:spPr>
            <a:xfrm rot="6068036">
              <a:off x="6220977" y="2533652"/>
              <a:ext cx="997614" cy="1221940"/>
            </a:xfrm>
            <a:prstGeom prst="circularArrow">
              <a:avLst>
                <a:gd name="adj1" fmla="val 12573"/>
                <a:gd name="adj2" fmla="val 3033191"/>
                <a:gd name="adj3" fmla="val 19708633"/>
                <a:gd name="adj4" fmla="val 9928894"/>
                <a:gd name="adj5" fmla="val 147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solidFill>
                  <a:schemeClr val="bg1"/>
                </a:solidFill>
              </a:endParaRPr>
            </a:p>
          </p:txBody>
        </p:sp>
        <p:sp>
          <p:nvSpPr>
            <p:cNvPr id="23" name="文本框 22"/>
            <p:cNvSpPr txBox="1"/>
            <p:nvPr/>
          </p:nvSpPr>
          <p:spPr>
            <a:xfrm>
              <a:off x="5849576" y="2112707"/>
              <a:ext cx="733905" cy="276952"/>
            </a:xfrm>
            <a:prstGeom prst="rect">
              <a:avLst/>
            </a:prstGeom>
            <a:noFill/>
          </p:spPr>
          <p:txBody>
            <a:bodyPr wrap="square" rtlCol="0">
              <a:spAutoFit/>
            </a:bodyPr>
            <a:lstStyle/>
            <a:p>
              <a:r>
                <a:rPr lang="en-US" altLang="zh-CN" sz="1199" dirty="0" err="1">
                  <a:solidFill>
                    <a:schemeClr val="bg1"/>
                  </a:solidFill>
                </a:rPr>
                <a:t>esriinfo</a:t>
              </a:r>
              <a:endParaRPr lang="zh-CN" altLang="en-US" sz="1199" dirty="0">
                <a:solidFill>
                  <a:schemeClr val="bg1"/>
                </a:solidFill>
              </a:endParaRPr>
            </a:p>
          </p:txBody>
        </p:sp>
        <p:sp>
          <p:nvSpPr>
            <p:cNvPr id="24" name="文本框 23"/>
            <p:cNvSpPr txBox="1"/>
            <p:nvPr/>
          </p:nvSpPr>
          <p:spPr>
            <a:xfrm>
              <a:off x="5974015" y="2665201"/>
              <a:ext cx="460989" cy="276952"/>
            </a:xfrm>
            <a:prstGeom prst="rect">
              <a:avLst/>
            </a:prstGeom>
            <a:noFill/>
          </p:spPr>
          <p:txBody>
            <a:bodyPr wrap="square" rtlCol="0">
              <a:spAutoFit/>
            </a:bodyPr>
            <a:lstStyle/>
            <a:p>
              <a:r>
                <a:rPr lang="en-US" altLang="zh-CN" sz="1199" dirty="0">
                  <a:solidFill>
                    <a:schemeClr val="bg1"/>
                  </a:solidFill>
                </a:rPr>
                <a:t>p12</a:t>
              </a:r>
              <a:endParaRPr lang="zh-CN" altLang="en-US" sz="1199" dirty="0">
                <a:solidFill>
                  <a:schemeClr val="bg1"/>
                </a:solidFill>
              </a:endParaRPr>
            </a:p>
          </p:txBody>
        </p:sp>
        <p:sp>
          <p:nvSpPr>
            <p:cNvPr id="25" name="矩形 24"/>
            <p:cNvSpPr/>
            <p:nvPr/>
          </p:nvSpPr>
          <p:spPr>
            <a:xfrm>
              <a:off x="5638350" y="3796176"/>
              <a:ext cx="685003" cy="276952"/>
            </a:xfrm>
            <a:prstGeom prst="rect">
              <a:avLst/>
            </a:prstGeom>
          </p:spPr>
          <p:txBody>
            <a:bodyPr wrap="none">
              <a:spAutoFit/>
            </a:bodyPr>
            <a:lstStyle/>
            <a:p>
              <a:r>
                <a:rPr lang="en-US" altLang="zh-CN" sz="1199" dirty="0">
                  <a:solidFill>
                    <a:schemeClr val="bg1"/>
                  </a:solidFill>
                </a:rPr>
                <a:t>XX.</a:t>
              </a:r>
              <a:r>
                <a:rPr lang="zh-CN" altLang="en-US" sz="1199" dirty="0">
                  <a:solidFill>
                    <a:schemeClr val="bg1"/>
                  </a:solidFill>
                </a:rPr>
                <a:t>vtpk</a:t>
              </a:r>
            </a:p>
          </p:txBody>
        </p:sp>
        <p:sp>
          <p:nvSpPr>
            <p:cNvPr id="26" name="文本框 25"/>
            <p:cNvSpPr txBox="1"/>
            <p:nvPr/>
          </p:nvSpPr>
          <p:spPr>
            <a:xfrm>
              <a:off x="6467899" y="3017032"/>
              <a:ext cx="651146" cy="293243"/>
            </a:xfrm>
            <a:prstGeom prst="rect">
              <a:avLst/>
            </a:prstGeom>
            <a:noFill/>
          </p:spPr>
          <p:txBody>
            <a:bodyPr wrap="square" rtlCol="0">
              <a:spAutoFit/>
            </a:bodyPr>
            <a:lstStyle/>
            <a:p>
              <a:pPr algn="ctr"/>
              <a:r>
                <a:rPr lang="zh-CN" altLang="en-US" sz="1305" dirty="0">
                  <a:solidFill>
                    <a:schemeClr val="bg1"/>
                  </a:solidFill>
                  <a:latin typeface="微软雅黑" panose="020B0503020204020204" pitchFamily="34" charset="-122"/>
                  <a:ea typeface="微软雅黑" panose="020B0503020204020204" pitchFamily="34" charset="-122"/>
                </a:rPr>
                <a:t>压缩</a:t>
              </a:r>
            </a:p>
          </p:txBody>
        </p:sp>
        <p:sp>
          <p:nvSpPr>
            <p:cNvPr id="27" name="虚尾箭头 26"/>
            <p:cNvSpPr/>
            <p:nvPr/>
          </p:nvSpPr>
          <p:spPr>
            <a:xfrm rot="5400000">
              <a:off x="5638727" y="4240969"/>
              <a:ext cx="545277" cy="279059"/>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solidFill>
                  <a:schemeClr val="bg1"/>
                </a:solidFill>
              </a:endParaRPr>
            </a:p>
          </p:txBody>
        </p:sp>
        <p:sp>
          <p:nvSpPr>
            <p:cNvPr id="28" name="文本框 27"/>
            <p:cNvSpPr txBox="1"/>
            <p:nvPr/>
          </p:nvSpPr>
          <p:spPr>
            <a:xfrm>
              <a:off x="5976685" y="4140813"/>
              <a:ext cx="651146" cy="293243"/>
            </a:xfrm>
            <a:prstGeom prst="rect">
              <a:avLst/>
            </a:prstGeom>
            <a:noFill/>
          </p:spPr>
          <p:txBody>
            <a:bodyPr wrap="square" rtlCol="0">
              <a:spAutoFit/>
            </a:bodyPr>
            <a:lstStyle/>
            <a:p>
              <a:pPr algn="ctr"/>
              <a:r>
                <a:rPr lang="zh-CN" altLang="en-US" sz="1305" dirty="0">
                  <a:solidFill>
                    <a:schemeClr val="bg1"/>
                  </a:solidFill>
                  <a:latin typeface="微软雅黑" panose="020B0503020204020204" pitchFamily="34" charset="-122"/>
                  <a:ea typeface="微软雅黑" panose="020B0503020204020204" pitchFamily="34" charset="-122"/>
                </a:rPr>
                <a:t>发布</a:t>
              </a:r>
            </a:p>
          </p:txBody>
        </p:sp>
        <p:grpSp>
          <p:nvGrpSpPr>
            <p:cNvPr id="29" name="Group 121"/>
            <p:cNvGrpSpPr/>
            <p:nvPr/>
          </p:nvGrpSpPr>
          <p:grpSpPr>
            <a:xfrm>
              <a:off x="2204616" y="4947894"/>
              <a:ext cx="992422" cy="563643"/>
              <a:chOff x="4372068" y="4651789"/>
              <a:chExt cx="837487" cy="475648"/>
            </a:xfrm>
            <a:solidFill>
              <a:schemeClr val="accent2"/>
            </a:solidFill>
          </p:grpSpPr>
          <p:grpSp>
            <p:nvGrpSpPr>
              <p:cNvPr id="102" name="Group 140"/>
              <p:cNvGrpSpPr/>
              <p:nvPr/>
            </p:nvGrpSpPr>
            <p:grpSpPr>
              <a:xfrm>
                <a:off x="4372068" y="4651789"/>
                <a:ext cx="532328" cy="359495"/>
                <a:chOff x="4372068" y="4651789"/>
                <a:chExt cx="532328" cy="359495"/>
              </a:xfrm>
              <a:grpFill/>
            </p:grpSpPr>
            <p:sp>
              <p:nvSpPr>
                <p:cNvPr id="107" name="Freeform 56"/>
                <p:cNvSpPr>
                  <a:spLocks/>
                </p:cNvSpPr>
                <p:nvPr/>
              </p:nvSpPr>
              <p:spPr bwMode="auto">
                <a:xfrm>
                  <a:off x="4372068" y="4651789"/>
                  <a:ext cx="448217" cy="359495"/>
                </a:xfrm>
                <a:custGeom>
                  <a:avLst/>
                  <a:gdLst>
                    <a:gd name="T0" fmla="*/ 1522 w 1945"/>
                    <a:gd name="T1" fmla="*/ 0 h 1560"/>
                    <a:gd name="T2" fmla="*/ 1573 w 1945"/>
                    <a:gd name="T3" fmla="*/ 13 h 1560"/>
                    <a:gd name="T4" fmla="*/ 1609 w 1945"/>
                    <a:gd name="T5" fmla="*/ 50 h 1560"/>
                    <a:gd name="T6" fmla="*/ 1624 w 1945"/>
                    <a:gd name="T7" fmla="*/ 102 h 1560"/>
                    <a:gd name="T8" fmla="*/ 1621 w 1945"/>
                    <a:gd name="T9" fmla="*/ 301 h 1560"/>
                    <a:gd name="T10" fmla="*/ 1919 w 1945"/>
                    <a:gd name="T11" fmla="*/ 632 h 1560"/>
                    <a:gd name="T12" fmla="*/ 1873 w 1945"/>
                    <a:gd name="T13" fmla="*/ 683 h 1560"/>
                    <a:gd name="T14" fmla="*/ 1538 w 1945"/>
                    <a:gd name="T15" fmla="*/ 381 h 1560"/>
                    <a:gd name="T16" fmla="*/ 1343 w 1945"/>
                    <a:gd name="T17" fmla="*/ 382 h 1560"/>
                    <a:gd name="T18" fmla="*/ 1313 w 1945"/>
                    <a:gd name="T19" fmla="*/ 377 h 1560"/>
                    <a:gd name="T20" fmla="*/ 1063 w 1945"/>
                    <a:gd name="T21" fmla="*/ 643 h 1560"/>
                    <a:gd name="T22" fmla="*/ 1830 w 1945"/>
                    <a:gd name="T23" fmla="*/ 774 h 1560"/>
                    <a:gd name="T24" fmla="*/ 1820 w 1945"/>
                    <a:gd name="T25" fmla="*/ 854 h 1560"/>
                    <a:gd name="T26" fmla="*/ 1063 w 1945"/>
                    <a:gd name="T27" fmla="*/ 802 h 1560"/>
                    <a:gd name="T28" fmla="*/ 1059 w 1945"/>
                    <a:gd name="T29" fmla="*/ 849 h 1560"/>
                    <a:gd name="T30" fmla="*/ 1034 w 1945"/>
                    <a:gd name="T31" fmla="*/ 894 h 1560"/>
                    <a:gd name="T32" fmla="*/ 988 w 1945"/>
                    <a:gd name="T33" fmla="*/ 920 h 1560"/>
                    <a:gd name="T34" fmla="*/ 783 w 1945"/>
                    <a:gd name="T35" fmla="*/ 924 h 1560"/>
                    <a:gd name="T36" fmla="*/ 740 w 1945"/>
                    <a:gd name="T37" fmla="*/ 913 h 1560"/>
                    <a:gd name="T38" fmla="*/ 706 w 1945"/>
                    <a:gd name="T39" fmla="*/ 888 h 1560"/>
                    <a:gd name="T40" fmla="*/ 382 w 1945"/>
                    <a:gd name="T41" fmla="*/ 1007 h 1560"/>
                    <a:gd name="T42" fmla="*/ 1104 w 1945"/>
                    <a:gd name="T43" fmla="*/ 1258 h 1560"/>
                    <a:gd name="T44" fmla="*/ 1123 w 1945"/>
                    <a:gd name="T45" fmla="*/ 1216 h 1560"/>
                    <a:gd name="T46" fmla="*/ 1158 w 1945"/>
                    <a:gd name="T47" fmla="*/ 1189 h 1560"/>
                    <a:gd name="T48" fmla="*/ 1203 w 1945"/>
                    <a:gd name="T49" fmla="*/ 1178 h 1560"/>
                    <a:gd name="T50" fmla="*/ 1408 w 1945"/>
                    <a:gd name="T51" fmla="*/ 1181 h 1560"/>
                    <a:gd name="T52" fmla="*/ 1453 w 1945"/>
                    <a:gd name="T53" fmla="*/ 1208 h 1560"/>
                    <a:gd name="T54" fmla="*/ 1857 w 1945"/>
                    <a:gd name="T55" fmla="*/ 996 h 1560"/>
                    <a:gd name="T56" fmla="*/ 1896 w 1945"/>
                    <a:gd name="T57" fmla="*/ 1052 h 1560"/>
                    <a:gd name="T58" fmla="*/ 1483 w 1945"/>
                    <a:gd name="T59" fmla="*/ 1458 h 1560"/>
                    <a:gd name="T60" fmla="*/ 1469 w 1945"/>
                    <a:gd name="T61" fmla="*/ 1510 h 1560"/>
                    <a:gd name="T62" fmla="*/ 1433 w 1945"/>
                    <a:gd name="T63" fmla="*/ 1547 h 1560"/>
                    <a:gd name="T64" fmla="*/ 1382 w 1945"/>
                    <a:gd name="T65" fmla="*/ 1560 h 1560"/>
                    <a:gd name="T66" fmla="*/ 1176 w 1945"/>
                    <a:gd name="T67" fmla="*/ 1556 h 1560"/>
                    <a:gd name="T68" fmla="*/ 1132 w 1945"/>
                    <a:gd name="T69" fmla="*/ 1531 h 1560"/>
                    <a:gd name="T70" fmla="*/ 1105 w 1945"/>
                    <a:gd name="T71" fmla="*/ 1485 h 1560"/>
                    <a:gd name="T72" fmla="*/ 1101 w 1945"/>
                    <a:gd name="T73" fmla="*/ 1364 h 1560"/>
                    <a:gd name="T74" fmla="*/ 371 w 1945"/>
                    <a:gd name="T75" fmla="*/ 1164 h 1560"/>
                    <a:gd name="T76" fmla="*/ 344 w 1945"/>
                    <a:gd name="T77" fmla="*/ 1200 h 1560"/>
                    <a:gd name="T78" fmla="*/ 303 w 1945"/>
                    <a:gd name="T79" fmla="*/ 1220 h 1560"/>
                    <a:gd name="T80" fmla="*/ 101 w 1945"/>
                    <a:gd name="T81" fmla="*/ 1223 h 1560"/>
                    <a:gd name="T82" fmla="*/ 49 w 1945"/>
                    <a:gd name="T83" fmla="*/ 1209 h 1560"/>
                    <a:gd name="T84" fmla="*/ 13 w 1945"/>
                    <a:gd name="T85" fmla="*/ 1172 h 1560"/>
                    <a:gd name="T86" fmla="*/ 0 w 1945"/>
                    <a:gd name="T87" fmla="*/ 1121 h 1560"/>
                    <a:gd name="T88" fmla="*/ 4 w 1945"/>
                    <a:gd name="T89" fmla="*/ 915 h 1560"/>
                    <a:gd name="T90" fmla="*/ 29 w 1945"/>
                    <a:gd name="T91" fmla="*/ 871 h 1560"/>
                    <a:gd name="T92" fmla="*/ 75 w 1945"/>
                    <a:gd name="T93" fmla="*/ 844 h 1560"/>
                    <a:gd name="T94" fmla="*/ 279 w 1945"/>
                    <a:gd name="T95" fmla="*/ 840 h 1560"/>
                    <a:gd name="T96" fmla="*/ 325 w 1945"/>
                    <a:gd name="T97" fmla="*/ 851 h 1560"/>
                    <a:gd name="T98" fmla="*/ 360 w 1945"/>
                    <a:gd name="T99" fmla="*/ 880 h 1560"/>
                    <a:gd name="T100" fmla="*/ 681 w 1945"/>
                    <a:gd name="T101" fmla="*/ 764 h 1560"/>
                    <a:gd name="T102" fmla="*/ 684 w 1945"/>
                    <a:gd name="T103" fmla="*/ 616 h 1560"/>
                    <a:gd name="T104" fmla="*/ 711 w 1945"/>
                    <a:gd name="T105" fmla="*/ 571 h 1560"/>
                    <a:gd name="T106" fmla="*/ 756 w 1945"/>
                    <a:gd name="T107" fmla="*/ 544 h 1560"/>
                    <a:gd name="T108" fmla="*/ 961 w 1945"/>
                    <a:gd name="T109" fmla="*/ 541 h 1560"/>
                    <a:gd name="T110" fmla="*/ 991 w 1945"/>
                    <a:gd name="T111" fmla="*/ 547 h 1560"/>
                    <a:gd name="T112" fmla="*/ 1242 w 1945"/>
                    <a:gd name="T113" fmla="*/ 281 h 1560"/>
                    <a:gd name="T114" fmla="*/ 1245 w 1945"/>
                    <a:gd name="T115" fmla="*/ 75 h 1560"/>
                    <a:gd name="T116" fmla="*/ 1271 w 1945"/>
                    <a:gd name="T117" fmla="*/ 29 h 1560"/>
                    <a:gd name="T118" fmla="*/ 1317 w 1945"/>
                    <a:gd name="T119" fmla="*/ 4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5" h="1560">
                      <a:moveTo>
                        <a:pt x="1343" y="0"/>
                      </a:moveTo>
                      <a:lnTo>
                        <a:pt x="1522" y="0"/>
                      </a:lnTo>
                      <a:lnTo>
                        <a:pt x="1549" y="4"/>
                      </a:lnTo>
                      <a:lnTo>
                        <a:pt x="1573" y="13"/>
                      </a:lnTo>
                      <a:lnTo>
                        <a:pt x="1593" y="29"/>
                      </a:lnTo>
                      <a:lnTo>
                        <a:pt x="1609" y="50"/>
                      </a:lnTo>
                      <a:lnTo>
                        <a:pt x="1620" y="75"/>
                      </a:lnTo>
                      <a:lnTo>
                        <a:pt x="1624" y="102"/>
                      </a:lnTo>
                      <a:lnTo>
                        <a:pt x="1624" y="281"/>
                      </a:lnTo>
                      <a:lnTo>
                        <a:pt x="1621" y="301"/>
                      </a:lnTo>
                      <a:lnTo>
                        <a:pt x="1945" y="612"/>
                      </a:lnTo>
                      <a:lnTo>
                        <a:pt x="1919" y="632"/>
                      </a:lnTo>
                      <a:lnTo>
                        <a:pt x="1895" y="657"/>
                      </a:lnTo>
                      <a:lnTo>
                        <a:pt x="1873" y="683"/>
                      </a:lnTo>
                      <a:lnTo>
                        <a:pt x="1552" y="376"/>
                      </a:lnTo>
                      <a:lnTo>
                        <a:pt x="1538" y="381"/>
                      </a:lnTo>
                      <a:lnTo>
                        <a:pt x="1522" y="382"/>
                      </a:lnTo>
                      <a:lnTo>
                        <a:pt x="1343" y="382"/>
                      </a:lnTo>
                      <a:lnTo>
                        <a:pt x="1327" y="381"/>
                      </a:lnTo>
                      <a:lnTo>
                        <a:pt x="1313" y="377"/>
                      </a:lnTo>
                      <a:lnTo>
                        <a:pt x="1060" y="620"/>
                      </a:lnTo>
                      <a:lnTo>
                        <a:pt x="1063" y="643"/>
                      </a:lnTo>
                      <a:lnTo>
                        <a:pt x="1063" y="700"/>
                      </a:lnTo>
                      <a:lnTo>
                        <a:pt x="1830" y="774"/>
                      </a:lnTo>
                      <a:lnTo>
                        <a:pt x="1823" y="813"/>
                      </a:lnTo>
                      <a:lnTo>
                        <a:pt x="1820" y="854"/>
                      </a:lnTo>
                      <a:lnTo>
                        <a:pt x="1821" y="876"/>
                      </a:lnTo>
                      <a:lnTo>
                        <a:pt x="1063" y="802"/>
                      </a:lnTo>
                      <a:lnTo>
                        <a:pt x="1063" y="821"/>
                      </a:lnTo>
                      <a:lnTo>
                        <a:pt x="1059" y="849"/>
                      </a:lnTo>
                      <a:lnTo>
                        <a:pt x="1049" y="873"/>
                      </a:lnTo>
                      <a:lnTo>
                        <a:pt x="1034" y="894"/>
                      </a:lnTo>
                      <a:lnTo>
                        <a:pt x="1013" y="909"/>
                      </a:lnTo>
                      <a:lnTo>
                        <a:pt x="988" y="920"/>
                      </a:lnTo>
                      <a:lnTo>
                        <a:pt x="961" y="924"/>
                      </a:lnTo>
                      <a:lnTo>
                        <a:pt x="783" y="924"/>
                      </a:lnTo>
                      <a:lnTo>
                        <a:pt x="760" y="920"/>
                      </a:lnTo>
                      <a:lnTo>
                        <a:pt x="740" y="913"/>
                      </a:lnTo>
                      <a:lnTo>
                        <a:pt x="722" y="902"/>
                      </a:lnTo>
                      <a:lnTo>
                        <a:pt x="706" y="888"/>
                      </a:lnTo>
                      <a:lnTo>
                        <a:pt x="694" y="869"/>
                      </a:lnTo>
                      <a:lnTo>
                        <a:pt x="382" y="1007"/>
                      </a:lnTo>
                      <a:lnTo>
                        <a:pt x="382" y="1036"/>
                      </a:lnTo>
                      <a:lnTo>
                        <a:pt x="1104" y="1258"/>
                      </a:lnTo>
                      <a:lnTo>
                        <a:pt x="1111" y="1236"/>
                      </a:lnTo>
                      <a:lnTo>
                        <a:pt x="1123" y="1216"/>
                      </a:lnTo>
                      <a:lnTo>
                        <a:pt x="1139" y="1201"/>
                      </a:lnTo>
                      <a:lnTo>
                        <a:pt x="1158" y="1189"/>
                      </a:lnTo>
                      <a:lnTo>
                        <a:pt x="1180" y="1181"/>
                      </a:lnTo>
                      <a:lnTo>
                        <a:pt x="1203" y="1178"/>
                      </a:lnTo>
                      <a:lnTo>
                        <a:pt x="1382" y="1178"/>
                      </a:lnTo>
                      <a:lnTo>
                        <a:pt x="1408" y="1181"/>
                      </a:lnTo>
                      <a:lnTo>
                        <a:pt x="1433" y="1192"/>
                      </a:lnTo>
                      <a:lnTo>
                        <a:pt x="1453" y="1208"/>
                      </a:lnTo>
                      <a:lnTo>
                        <a:pt x="1843" y="965"/>
                      </a:lnTo>
                      <a:lnTo>
                        <a:pt x="1857" y="996"/>
                      </a:lnTo>
                      <a:lnTo>
                        <a:pt x="1875" y="1025"/>
                      </a:lnTo>
                      <a:lnTo>
                        <a:pt x="1896" y="1052"/>
                      </a:lnTo>
                      <a:lnTo>
                        <a:pt x="1483" y="1310"/>
                      </a:lnTo>
                      <a:lnTo>
                        <a:pt x="1483" y="1458"/>
                      </a:lnTo>
                      <a:lnTo>
                        <a:pt x="1480" y="1485"/>
                      </a:lnTo>
                      <a:lnTo>
                        <a:pt x="1469" y="1510"/>
                      </a:lnTo>
                      <a:lnTo>
                        <a:pt x="1453" y="1531"/>
                      </a:lnTo>
                      <a:lnTo>
                        <a:pt x="1433" y="1547"/>
                      </a:lnTo>
                      <a:lnTo>
                        <a:pt x="1408" y="1556"/>
                      </a:lnTo>
                      <a:lnTo>
                        <a:pt x="1382" y="1560"/>
                      </a:lnTo>
                      <a:lnTo>
                        <a:pt x="1203" y="1560"/>
                      </a:lnTo>
                      <a:lnTo>
                        <a:pt x="1176" y="1556"/>
                      </a:lnTo>
                      <a:lnTo>
                        <a:pt x="1152" y="1547"/>
                      </a:lnTo>
                      <a:lnTo>
                        <a:pt x="1132" y="1531"/>
                      </a:lnTo>
                      <a:lnTo>
                        <a:pt x="1115" y="1510"/>
                      </a:lnTo>
                      <a:lnTo>
                        <a:pt x="1105" y="1485"/>
                      </a:lnTo>
                      <a:lnTo>
                        <a:pt x="1101" y="1458"/>
                      </a:lnTo>
                      <a:lnTo>
                        <a:pt x="1101" y="1364"/>
                      </a:lnTo>
                      <a:lnTo>
                        <a:pt x="380" y="1143"/>
                      </a:lnTo>
                      <a:lnTo>
                        <a:pt x="371" y="1164"/>
                      </a:lnTo>
                      <a:lnTo>
                        <a:pt x="360" y="1184"/>
                      </a:lnTo>
                      <a:lnTo>
                        <a:pt x="344" y="1200"/>
                      </a:lnTo>
                      <a:lnTo>
                        <a:pt x="325" y="1212"/>
                      </a:lnTo>
                      <a:lnTo>
                        <a:pt x="303" y="1220"/>
                      </a:lnTo>
                      <a:lnTo>
                        <a:pt x="279" y="1223"/>
                      </a:lnTo>
                      <a:lnTo>
                        <a:pt x="101" y="1223"/>
                      </a:lnTo>
                      <a:lnTo>
                        <a:pt x="75" y="1219"/>
                      </a:lnTo>
                      <a:lnTo>
                        <a:pt x="49" y="1209"/>
                      </a:lnTo>
                      <a:lnTo>
                        <a:pt x="29" y="1192"/>
                      </a:lnTo>
                      <a:lnTo>
                        <a:pt x="13" y="1172"/>
                      </a:lnTo>
                      <a:lnTo>
                        <a:pt x="4" y="1148"/>
                      </a:lnTo>
                      <a:lnTo>
                        <a:pt x="0" y="1121"/>
                      </a:lnTo>
                      <a:lnTo>
                        <a:pt x="0" y="942"/>
                      </a:lnTo>
                      <a:lnTo>
                        <a:pt x="4" y="915"/>
                      </a:lnTo>
                      <a:lnTo>
                        <a:pt x="13" y="891"/>
                      </a:lnTo>
                      <a:lnTo>
                        <a:pt x="29" y="871"/>
                      </a:lnTo>
                      <a:lnTo>
                        <a:pt x="49" y="855"/>
                      </a:lnTo>
                      <a:lnTo>
                        <a:pt x="75" y="844"/>
                      </a:lnTo>
                      <a:lnTo>
                        <a:pt x="101" y="840"/>
                      </a:lnTo>
                      <a:lnTo>
                        <a:pt x="279" y="840"/>
                      </a:lnTo>
                      <a:lnTo>
                        <a:pt x="303" y="843"/>
                      </a:lnTo>
                      <a:lnTo>
                        <a:pt x="325" y="851"/>
                      </a:lnTo>
                      <a:lnTo>
                        <a:pt x="344" y="865"/>
                      </a:lnTo>
                      <a:lnTo>
                        <a:pt x="360" y="880"/>
                      </a:lnTo>
                      <a:lnTo>
                        <a:pt x="372" y="900"/>
                      </a:lnTo>
                      <a:lnTo>
                        <a:pt x="681" y="764"/>
                      </a:lnTo>
                      <a:lnTo>
                        <a:pt x="681" y="643"/>
                      </a:lnTo>
                      <a:lnTo>
                        <a:pt x="684" y="616"/>
                      </a:lnTo>
                      <a:lnTo>
                        <a:pt x="695" y="591"/>
                      </a:lnTo>
                      <a:lnTo>
                        <a:pt x="711" y="571"/>
                      </a:lnTo>
                      <a:lnTo>
                        <a:pt x="731" y="555"/>
                      </a:lnTo>
                      <a:lnTo>
                        <a:pt x="756" y="544"/>
                      </a:lnTo>
                      <a:lnTo>
                        <a:pt x="783" y="541"/>
                      </a:lnTo>
                      <a:lnTo>
                        <a:pt x="961" y="541"/>
                      </a:lnTo>
                      <a:lnTo>
                        <a:pt x="977" y="543"/>
                      </a:lnTo>
                      <a:lnTo>
                        <a:pt x="991" y="547"/>
                      </a:lnTo>
                      <a:lnTo>
                        <a:pt x="1244" y="302"/>
                      </a:lnTo>
                      <a:lnTo>
                        <a:pt x="1242" y="281"/>
                      </a:lnTo>
                      <a:lnTo>
                        <a:pt x="1242" y="102"/>
                      </a:lnTo>
                      <a:lnTo>
                        <a:pt x="1245" y="75"/>
                      </a:lnTo>
                      <a:lnTo>
                        <a:pt x="1255" y="50"/>
                      </a:lnTo>
                      <a:lnTo>
                        <a:pt x="1271" y="29"/>
                      </a:lnTo>
                      <a:lnTo>
                        <a:pt x="1292" y="13"/>
                      </a:lnTo>
                      <a:lnTo>
                        <a:pt x="1317" y="4"/>
                      </a:lnTo>
                      <a:lnTo>
                        <a:pt x="1343" y="0"/>
                      </a:lnTo>
                      <a:close/>
                    </a:path>
                  </a:pathLst>
                </a:custGeom>
                <a:grp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sp>
              <p:nvSpPr>
                <p:cNvPr id="108" name="Freeform 57"/>
                <p:cNvSpPr>
                  <a:spLocks/>
                </p:cNvSpPr>
                <p:nvPr/>
              </p:nvSpPr>
              <p:spPr bwMode="auto">
                <a:xfrm>
                  <a:off x="4814523" y="4802730"/>
                  <a:ext cx="89873" cy="91027"/>
                </a:xfrm>
                <a:custGeom>
                  <a:avLst/>
                  <a:gdLst>
                    <a:gd name="T0" fmla="*/ 197 w 394"/>
                    <a:gd name="T1" fmla="*/ 0 h 396"/>
                    <a:gd name="T2" fmla="*/ 232 w 394"/>
                    <a:gd name="T3" fmla="*/ 4 h 396"/>
                    <a:gd name="T4" fmla="*/ 266 w 394"/>
                    <a:gd name="T5" fmla="*/ 13 h 396"/>
                    <a:gd name="T6" fmla="*/ 296 w 394"/>
                    <a:gd name="T7" fmla="*/ 28 h 396"/>
                    <a:gd name="T8" fmla="*/ 324 w 394"/>
                    <a:gd name="T9" fmla="*/ 48 h 396"/>
                    <a:gd name="T10" fmla="*/ 348 w 394"/>
                    <a:gd name="T11" fmla="*/ 71 h 396"/>
                    <a:gd name="T12" fmla="*/ 368 w 394"/>
                    <a:gd name="T13" fmla="*/ 98 h 396"/>
                    <a:gd name="T14" fmla="*/ 382 w 394"/>
                    <a:gd name="T15" fmla="*/ 130 h 396"/>
                    <a:gd name="T16" fmla="*/ 392 w 394"/>
                    <a:gd name="T17" fmla="*/ 162 h 396"/>
                    <a:gd name="T18" fmla="*/ 394 w 394"/>
                    <a:gd name="T19" fmla="*/ 199 h 396"/>
                    <a:gd name="T20" fmla="*/ 392 w 394"/>
                    <a:gd name="T21" fmla="*/ 234 h 396"/>
                    <a:gd name="T22" fmla="*/ 382 w 394"/>
                    <a:gd name="T23" fmla="*/ 268 h 396"/>
                    <a:gd name="T24" fmla="*/ 368 w 394"/>
                    <a:gd name="T25" fmla="*/ 298 h 396"/>
                    <a:gd name="T26" fmla="*/ 348 w 394"/>
                    <a:gd name="T27" fmla="*/ 326 h 396"/>
                    <a:gd name="T28" fmla="*/ 324 w 394"/>
                    <a:gd name="T29" fmla="*/ 349 h 396"/>
                    <a:gd name="T30" fmla="*/ 296 w 394"/>
                    <a:gd name="T31" fmla="*/ 369 h 396"/>
                    <a:gd name="T32" fmla="*/ 266 w 394"/>
                    <a:gd name="T33" fmla="*/ 384 h 396"/>
                    <a:gd name="T34" fmla="*/ 232 w 394"/>
                    <a:gd name="T35" fmla="*/ 392 h 396"/>
                    <a:gd name="T36" fmla="*/ 197 w 394"/>
                    <a:gd name="T37" fmla="*/ 396 h 396"/>
                    <a:gd name="T38" fmla="*/ 162 w 394"/>
                    <a:gd name="T39" fmla="*/ 392 h 396"/>
                    <a:gd name="T40" fmla="*/ 128 w 394"/>
                    <a:gd name="T41" fmla="*/ 384 h 396"/>
                    <a:gd name="T42" fmla="*/ 98 w 394"/>
                    <a:gd name="T43" fmla="*/ 369 h 396"/>
                    <a:gd name="T44" fmla="*/ 70 w 394"/>
                    <a:gd name="T45" fmla="*/ 349 h 396"/>
                    <a:gd name="T46" fmla="*/ 46 w 394"/>
                    <a:gd name="T47" fmla="*/ 326 h 396"/>
                    <a:gd name="T48" fmla="*/ 27 w 394"/>
                    <a:gd name="T49" fmla="*/ 298 h 396"/>
                    <a:gd name="T50" fmla="*/ 12 w 394"/>
                    <a:gd name="T51" fmla="*/ 268 h 396"/>
                    <a:gd name="T52" fmla="*/ 2 w 394"/>
                    <a:gd name="T53" fmla="*/ 234 h 396"/>
                    <a:gd name="T54" fmla="*/ 0 w 394"/>
                    <a:gd name="T55" fmla="*/ 199 h 396"/>
                    <a:gd name="T56" fmla="*/ 2 w 394"/>
                    <a:gd name="T57" fmla="*/ 162 h 396"/>
                    <a:gd name="T58" fmla="*/ 12 w 394"/>
                    <a:gd name="T59" fmla="*/ 130 h 396"/>
                    <a:gd name="T60" fmla="*/ 27 w 394"/>
                    <a:gd name="T61" fmla="*/ 98 h 396"/>
                    <a:gd name="T62" fmla="*/ 46 w 394"/>
                    <a:gd name="T63" fmla="*/ 71 h 396"/>
                    <a:gd name="T64" fmla="*/ 70 w 394"/>
                    <a:gd name="T65" fmla="*/ 48 h 396"/>
                    <a:gd name="T66" fmla="*/ 98 w 394"/>
                    <a:gd name="T67" fmla="*/ 28 h 396"/>
                    <a:gd name="T68" fmla="*/ 128 w 394"/>
                    <a:gd name="T69" fmla="*/ 13 h 396"/>
                    <a:gd name="T70" fmla="*/ 162 w 394"/>
                    <a:gd name="T71" fmla="*/ 4 h 396"/>
                    <a:gd name="T72" fmla="*/ 197 w 394"/>
                    <a:gd name="T7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4" h="396">
                      <a:moveTo>
                        <a:pt x="197" y="0"/>
                      </a:moveTo>
                      <a:lnTo>
                        <a:pt x="232" y="4"/>
                      </a:lnTo>
                      <a:lnTo>
                        <a:pt x="266" y="13"/>
                      </a:lnTo>
                      <a:lnTo>
                        <a:pt x="296" y="28"/>
                      </a:lnTo>
                      <a:lnTo>
                        <a:pt x="324" y="48"/>
                      </a:lnTo>
                      <a:lnTo>
                        <a:pt x="348" y="71"/>
                      </a:lnTo>
                      <a:lnTo>
                        <a:pt x="368" y="98"/>
                      </a:lnTo>
                      <a:lnTo>
                        <a:pt x="382" y="130"/>
                      </a:lnTo>
                      <a:lnTo>
                        <a:pt x="392" y="162"/>
                      </a:lnTo>
                      <a:lnTo>
                        <a:pt x="394" y="199"/>
                      </a:lnTo>
                      <a:lnTo>
                        <a:pt x="392" y="234"/>
                      </a:lnTo>
                      <a:lnTo>
                        <a:pt x="382" y="268"/>
                      </a:lnTo>
                      <a:lnTo>
                        <a:pt x="368" y="298"/>
                      </a:lnTo>
                      <a:lnTo>
                        <a:pt x="348" y="326"/>
                      </a:lnTo>
                      <a:lnTo>
                        <a:pt x="324" y="349"/>
                      </a:lnTo>
                      <a:lnTo>
                        <a:pt x="296" y="369"/>
                      </a:lnTo>
                      <a:lnTo>
                        <a:pt x="266" y="384"/>
                      </a:lnTo>
                      <a:lnTo>
                        <a:pt x="232" y="392"/>
                      </a:lnTo>
                      <a:lnTo>
                        <a:pt x="197" y="396"/>
                      </a:lnTo>
                      <a:lnTo>
                        <a:pt x="162" y="392"/>
                      </a:lnTo>
                      <a:lnTo>
                        <a:pt x="128" y="384"/>
                      </a:lnTo>
                      <a:lnTo>
                        <a:pt x="98" y="369"/>
                      </a:lnTo>
                      <a:lnTo>
                        <a:pt x="70" y="349"/>
                      </a:lnTo>
                      <a:lnTo>
                        <a:pt x="46" y="326"/>
                      </a:lnTo>
                      <a:lnTo>
                        <a:pt x="27" y="298"/>
                      </a:lnTo>
                      <a:lnTo>
                        <a:pt x="12" y="268"/>
                      </a:lnTo>
                      <a:lnTo>
                        <a:pt x="2" y="234"/>
                      </a:lnTo>
                      <a:lnTo>
                        <a:pt x="0" y="199"/>
                      </a:lnTo>
                      <a:lnTo>
                        <a:pt x="2" y="162"/>
                      </a:lnTo>
                      <a:lnTo>
                        <a:pt x="12" y="130"/>
                      </a:lnTo>
                      <a:lnTo>
                        <a:pt x="27" y="98"/>
                      </a:lnTo>
                      <a:lnTo>
                        <a:pt x="46" y="71"/>
                      </a:lnTo>
                      <a:lnTo>
                        <a:pt x="70" y="48"/>
                      </a:lnTo>
                      <a:lnTo>
                        <a:pt x="98" y="28"/>
                      </a:lnTo>
                      <a:lnTo>
                        <a:pt x="128" y="13"/>
                      </a:lnTo>
                      <a:lnTo>
                        <a:pt x="162" y="4"/>
                      </a:lnTo>
                      <a:lnTo>
                        <a:pt x="197" y="0"/>
                      </a:lnTo>
                      <a:close/>
                    </a:path>
                  </a:pathLst>
                </a:custGeom>
                <a:solidFill>
                  <a:schemeClr val="accent6"/>
                </a:solidFill>
                <a:ln w="0">
                  <a:noFill/>
                  <a:prstDash val="solid"/>
                  <a:round/>
                  <a:headEnd/>
                  <a:tailEnd/>
                </a:ln>
              </p:spPr>
              <p:txBody>
                <a:bodyPr vert="horz" wrap="square" lIns="91414" tIns="45707" rIns="91414" bIns="45707" numCol="1" anchor="t" anchorCtr="0" compatLnSpc="1">
                  <a:prstTxWarp prst="textNoShape">
                    <a:avLst/>
                  </a:prstTxWarp>
                </a:bodyPr>
                <a:lstStyle/>
                <a:p>
                  <a:pPr>
                    <a:defRPr/>
                  </a:pPr>
                  <a:endParaRPr lang="en-US" sz="1305" kern="0">
                    <a:solidFill>
                      <a:schemeClr val="bg1"/>
                    </a:solidFill>
                  </a:endParaRPr>
                </a:p>
              </p:txBody>
            </p:sp>
          </p:grpSp>
          <p:grpSp>
            <p:nvGrpSpPr>
              <p:cNvPr id="103" name="Group 141"/>
              <p:cNvGrpSpPr/>
              <p:nvPr/>
            </p:nvGrpSpPr>
            <p:grpSpPr>
              <a:xfrm>
                <a:off x="4773730" y="4651950"/>
                <a:ext cx="435825" cy="475487"/>
                <a:chOff x="4773730" y="4651950"/>
                <a:chExt cx="435825" cy="475487"/>
              </a:xfrm>
              <a:grpFill/>
            </p:grpSpPr>
            <p:sp>
              <p:nvSpPr>
                <p:cNvPr id="104" name="Freeform 142"/>
                <p:cNvSpPr>
                  <a:spLocks/>
                </p:cNvSpPr>
                <p:nvPr/>
              </p:nvSpPr>
              <p:spPr bwMode="auto">
                <a:xfrm>
                  <a:off x="4773730" y="4961229"/>
                  <a:ext cx="435824" cy="166208"/>
                </a:xfrm>
                <a:custGeom>
                  <a:avLst/>
                  <a:gdLst>
                    <a:gd name="T0" fmla="*/ 425 w 3693"/>
                    <a:gd name="T1" fmla="*/ 0 h 1406"/>
                    <a:gd name="T2" fmla="*/ 1772 w 3693"/>
                    <a:gd name="T3" fmla="*/ 809 h 1406"/>
                    <a:gd name="T4" fmla="*/ 1790 w 3693"/>
                    <a:gd name="T5" fmla="*/ 816 h 1406"/>
                    <a:gd name="T6" fmla="*/ 1811 w 3693"/>
                    <a:gd name="T7" fmla="*/ 822 h 1406"/>
                    <a:gd name="T8" fmla="*/ 1834 w 3693"/>
                    <a:gd name="T9" fmla="*/ 824 h 1406"/>
                    <a:gd name="T10" fmla="*/ 1859 w 3693"/>
                    <a:gd name="T11" fmla="*/ 824 h 1406"/>
                    <a:gd name="T12" fmla="*/ 1882 w 3693"/>
                    <a:gd name="T13" fmla="*/ 822 h 1406"/>
                    <a:gd name="T14" fmla="*/ 1903 w 3693"/>
                    <a:gd name="T15" fmla="*/ 816 h 1406"/>
                    <a:gd name="T16" fmla="*/ 1921 w 3693"/>
                    <a:gd name="T17" fmla="*/ 809 h 1406"/>
                    <a:gd name="T18" fmla="*/ 3267 w 3693"/>
                    <a:gd name="T19" fmla="*/ 0 h 1406"/>
                    <a:gd name="T20" fmla="*/ 3652 w 3693"/>
                    <a:gd name="T21" fmla="*/ 232 h 1406"/>
                    <a:gd name="T22" fmla="*/ 3673 w 3693"/>
                    <a:gd name="T23" fmla="*/ 246 h 1406"/>
                    <a:gd name="T24" fmla="*/ 3685 w 3693"/>
                    <a:gd name="T25" fmla="*/ 264 h 1406"/>
                    <a:gd name="T26" fmla="*/ 3693 w 3693"/>
                    <a:gd name="T27" fmla="*/ 282 h 1406"/>
                    <a:gd name="T28" fmla="*/ 3693 w 3693"/>
                    <a:gd name="T29" fmla="*/ 300 h 1406"/>
                    <a:gd name="T30" fmla="*/ 3685 w 3693"/>
                    <a:gd name="T31" fmla="*/ 319 h 1406"/>
                    <a:gd name="T32" fmla="*/ 3673 w 3693"/>
                    <a:gd name="T33" fmla="*/ 334 h 1406"/>
                    <a:gd name="T34" fmla="*/ 3652 w 3693"/>
                    <a:gd name="T35" fmla="*/ 350 h 1406"/>
                    <a:gd name="T36" fmla="*/ 1921 w 3693"/>
                    <a:gd name="T37" fmla="*/ 1389 h 1406"/>
                    <a:gd name="T38" fmla="*/ 1903 w 3693"/>
                    <a:gd name="T39" fmla="*/ 1397 h 1406"/>
                    <a:gd name="T40" fmla="*/ 1882 w 3693"/>
                    <a:gd name="T41" fmla="*/ 1402 h 1406"/>
                    <a:gd name="T42" fmla="*/ 1859 w 3693"/>
                    <a:gd name="T43" fmla="*/ 1406 h 1406"/>
                    <a:gd name="T44" fmla="*/ 1834 w 3693"/>
                    <a:gd name="T45" fmla="*/ 1406 h 1406"/>
                    <a:gd name="T46" fmla="*/ 1811 w 3693"/>
                    <a:gd name="T47" fmla="*/ 1402 h 1406"/>
                    <a:gd name="T48" fmla="*/ 1790 w 3693"/>
                    <a:gd name="T49" fmla="*/ 1397 h 1406"/>
                    <a:gd name="T50" fmla="*/ 1772 w 3693"/>
                    <a:gd name="T51" fmla="*/ 1389 h 1406"/>
                    <a:gd name="T52" fmla="*/ 39 w 3693"/>
                    <a:gd name="T53" fmla="*/ 350 h 1406"/>
                    <a:gd name="T54" fmla="*/ 20 w 3693"/>
                    <a:gd name="T55" fmla="*/ 334 h 1406"/>
                    <a:gd name="T56" fmla="*/ 6 w 3693"/>
                    <a:gd name="T57" fmla="*/ 317 h 1406"/>
                    <a:gd name="T58" fmla="*/ 0 w 3693"/>
                    <a:gd name="T59" fmla="*/ 300 h 1406"/>
                    <a:gd name="T60" fmla="*/ 0 w 3693"/>
                    <a:gd name="T61" fmla="*/ 282 h 1406"/>
                    <a:gd name="T62" fmla="*/ 6 w 3693"/>
                    <a:gd name="T63" fmla="*/ 264 h 1406"/>
                    <a:gd name="T64" fmla="*/ 20 w 3693"/>
                    <a:gd name="T65" fmla="*/ 246 h 1406"/>
                    <a:gd name="T66" fmla="*/ 39 w 3693"/>
                    <a:gd name="T67" fmla="*/ 231 h 1406"/>
                    <a:gd name="T68" fmla="*/ 425 w 3693"/>
                    <a:gd name="T69" fmla="*/ 0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93" h="1406">
                      <a:moveTo>
                        <a:pt x="425" y="0"/>
                      </a:moveTo>
                      <a:lnTo>
                        <a:pt x="1772" y="809"/>
                      </a:lnTo>
                      <a:lnTo>
                        <a:pt x="1790" y="816"/>
                      </a:lnTo>
                      <a:lnTo>
                        <a:pt x="1811" y="822"/>
                      </a:lnTo>
                      <a:lnTo>
                        <a:pt x="1834" y="824"/>
                      </a:lnTo>
                      <a:lnTo>
                        <a:pt x="1859" y="824"/>
                      </a:lnTo>
                      <a:lnTo>
                        <a:pt x="1882" y="822"/>
                      </a:lnTo>
                      <a:lnTo>
                        <a:pt x="1903" y="816"/>
                      </a:lnTo>
                      <a:lnTo>
                        <a:pt x="1921" y="809"/>
                      </a:lnTo>
                      <a:lnTo>
                        <a:pt x="3267" y="0"/>
                      </a:lnTo>
                      <a:lnTo>
                        <a:pt x="3652" y="232"/>
                      </a:lnTo>
                      <a:lnTo>
                        <a:pt x="3673" y="246"/>
                      </a:lnTo>
                      <a:lnTo>
                        <a:pt x="3685" y="264"/>
                      </a:lnTo>
                      <a:lnTo>
                        <a:pt x="3693" y="282"/>
                      </a:lnTo>
                      <a:lnTo>
                        <a:pt x="3693" y="300"/>
                      </a:lnTo>
                      <a:lnTo>
                        <a:pt x="3685" y="319"/>
                      </a:lnTo>
                      <a:lnTo>
                        <a:pt x="3673" y="334"/>
                      </a:lnTo>
                      <a:lnTo>
                        <a:pt x="3652" y="350"/>
                      </a:lnTo>
                      <a:lnTo>
                        <a:pt x="1921" y="1389"/>
                      </a:lnTo>
                      <a:lnTo>
                        <a:pt x="1903" y="1397"/>
                      </a:lnTo>
                      <a:lnTo>
                        <a:pt x="1882" y="1402"/>
                      </a:lnTo>
                      <a:lnTo>
                        <a:pt x="1859" y="1406"/>
                      </a:lnTo>
                      <a:lnTo>
                        <a:pt x="1834" y="1406"/>
                      </a:lnTo>
                      <a:lnTo>
                        <a:pt x="1811" y="1402"/>
                      </a:lnTo>
                      <a:lnTo>
                        <a:pt x="1790" y="1397"/>
                      </a:lnTo>
                      <a:lnTo>
                        <a:pt x="1772" y="1389"/>
                      </a:lnTo>
                      <a:lnTo>
                        <a:pt x="39" y="350"/>
                      </a:lnTo>
                      <a:lnTo>
                        <a:pt x="20" y="334"/>
                      </a:lnTo>
                      <a:lnTo>
                        <a:pt x="6" y="317"/>
                      </a:lnTo>
                      <a:lnTo>
                        <a:pt x="0" y="300"/>
                      </a:lnTo>
                      <a:lnTo>
                        <a:pt x="0" y="282"/>
                      </a:lnTo>
                      <a:lnTo>
                        <a:pt x="6" y="264"/>
                      </a:lnTo>
                      <a:lnTo>
                        <a:pt x="20" y="246"/>
                      </a:lnTo>
                      <a:lnTo>
                        <a:pt x="39" y="231"/>
                      </a:lnTo>
                      <a:lnTo>
                        <a:pt x="425" y="0"/>
                      </a:lnTo>
                      <a:close/>
                    </a:path>
                  </a:pathLst>
                </a:custGeom>
                <a:grp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05" name="Freeform 143"/>
                <p:cNvSpPr>
                  <a:spLocks/>
                </p:cNvSpPr>
                <p:nvPr/>
              </p:nvSpPr>
              <p:spPr bwMode="auto">
                <a:xfrm>
                  <a:off x="4817922" y="4855460"/>
                  <a:ext cx="391633" cy="165736"/>
                </a:xfrm>
                <a:custGeom>
                  <a:avLst/>
                  <a:gdLst/>
                  <a:ahLst/>
                  <a:cxnLst/>
                  <a:rect l="l" t="t" r="r" b="b"/>
                  <a:pathLst>
                    <a:path w="391633" h="165736">
                      <a:moveTo>
                        <a:pt x="341359" y="0"/>
                      </a:moveTo>
                      <a:lnTo>
                        <a:pt x="386795" y="27230"/>
                      </a:lnTo>
                      <a:lnTo>
                        <a:pt x="389273" y="29116"/>
                      </a:lnTo>
                      <a:lnTo>
                        <a:pt x="390689" y="31120"/>
                      </a:lnTo>
                      <a:lnTo>
                        <a:pt x="391633" y="33124"/>
                      </a:lnTo>
                      <a:lnTo>
                        <a:pt x="391633" y="35364"/>
                      </a:lnTo>
                      <a:lnTo>
                        <a:pt x="390689" y="37485"/>
                      </a:lnTo>
                      <a:lnTo>
                        <a:pt x="389273" y="39489"/>
                      </a:lnTo>
                      <a:lnTo>
                        <a:pt x="386795" y="41257"/>
                      </a:lnTo>
                      <a:lnTo>
                        <a:pt x="182513" y="163850"/>
                      </a:lnTo>
                      <a:lnTo>
                        <a:pt x="180389" y="164793"/>
                      </a:lnTo>
                      <a:lnTo>
                        <a:pt x="177911" y="165383"/>
                      </a:lnTo>
                      <a:lnTo>
                        <a:pt x="175196" y="165736"/>
                      </a:lnTo>
                      <a:lnTo>
                        <a:pt x="172246" y="165736"/>
                      </a:lnTo>
                      <a:lnTo>
                        <a:pt x="169532" y="165383"/>
                      </a:lnTo>
                      <a:lnTo>
                        <a:pt x="167053" y="164793"/>
                      </a:lnTo>
                      <a:lnTo>
                        <a:pt x="164929" y="163850"/>
                      </a:lnTo>
                      <a:lnTo>
                        <a:pt x="0" y="64988"/>
                      </a:lnTo>
                      <a:lnTo>
                        <a:pt x="5069" y="61802"/>
                      </a:lnTo>
                      <a:lnTo>
                        <a:pt x="7370" y="60419"/>
                      </a:lnTo>
                      <a:lnTo>
                        <a:pt x="9441" y="58576"/>
                      </a:lnTo>
                      <a:lnTo>
                        <a:pt x="16803" y="61572"/>
                      </a:lnTo>
                      <a:lnTo>
                        <a:pt x="24396" y="64106"/>
                      </a:lnTo>
                      <a:lnTo>
                        <a:pt x="32909" y="65489"/>
                      </a:lnTo>
                      <a:lnTo>
                        <a:pt x="41192" y="66180"/>
                      </a:lnTo>
                      <a:lnTo>
                        <a:pt x="52006" y="65259"/>
                      </a:lnTo>
                      <a:lnTo>
                        <a:pt x="62360" y="62954"/>
                      </a:lnTo>
                      <a:lnTo>
                        <a:pt x="72024" y="59037"/>
                      </a:lnTo>
                      <a:lnTo>
                        <a:pt x="80997" y="54428"/>
                      </a:lnTo>
                      <a:lnTo>
                        <a:pt x="87760" y="49009"/>
                      </a:lnTo>
                      <a:lnTo>
                        <a:pt x="164929" y="95245"/>
                      </a:lnTo>
                      <a:lnTo>
                        <a:pt x="167053" y="96306"/>
                      </a:lnTo>
                      <a:lnTo>
                        <a:pt x="169532" y="96778"/>
                      </a:lnTo>
                      <a:lnTo>
                        <a:pt x="172246" y="97249"/>
                      </a:lnTo>
                      <a:lnTo>
                        <a:pt x="175196" y="97249"/>
                      </a:lnTo>
                      <a:lnTo>
                        <a:pt x="177911" y="96778"/>
                      </a:lnTo>
                      <a:lnTo>
                        <a:pt x="180389" y="96306"/>
                      </a:lnTo>
                      <a:lnTo>
                        <a:pt x="182513" y="95245"/>
                      </a:lnTo>
                      <a:close/>
                    </a:path>
                  </a:pathLst>
                </a:custGeom>
                <a:solidFill>
                  <a:schemeClr val="accent6"/>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06" name="Freeform 144"/>
                <p:cNvSpPr>
                  <a:spLocks/>
                </p:cNvSpPr>
                <p:nvPr/>
              </p:nvSpPr>
              <p:spPr bwMode="auto">
                <a:xfrm>
                  <a:off x="4817780" y="4651950"/>
                  <a:ext cx="391774" cy="263005"/>
                </a:xfrm>
                <a:custGeom>
                  <a:avLst/>
                  <a:gdLst/>
                  <a:ahLst/>
                  <a:cxnLst/>
                  <a:rect l="l" t="t" r="r" b="b"/>
                  <a:pathLst>
                    <a:path w="391774" h="263005">
                      <a:moveTo>
                        <a:pt x="172387" y="0"/>
                      </a:moveTo>
                      <a:lnTo>
                        <a:pt x="175337" y="0"/>
                      </a:lnTo>
                      <a:lnTo>
                        <a:pt x="178052" y="354"/>
                      </a:lnTo>
                      <a:lnTo>
                        <a:pt x="180530" y="944"/>
                      </a:lnTo>
                      <a:lnTo>
                        <a:pt x="182654" y="1887"/>
                      </a:lnTo>
                      <a:lnTo>
                        <a:pt x="386936" y="124544"/>
                      </a:lnTo>
                      <a:lnTo>
                        <a:pt x="389414" y="126313"/>
                      </a:lnTo>
                      <a:lnTo>
                        <a:pt x="390830" y="128318"/>
                      </a:lnTo>
                      <a:lnTo>
                        <a:pt x="391774" y="130441"/>
                      </a:lnTo>
                      <a:lnTo>
                        <a:pt x="391774" y="132682"/>
                      </a:lnTo>
                      <a:lnTo>
                        <a:pt x="390830" y="134805"/>
                      </a:lnTo>
                      <a:lnTo>
                        <a:pt x="389414" y="136692"/>
                      </a:lnTo>
                      <a:lnTo>
                        <a:pt x="386936" y="138579"/>
                      </a:lnTo>
                      <a:lnTo>
                        <a:pt x="182654" y="261000"/>
                      </a:lnTo>
                      <a:lnTo>
                        <a:pt x="180530" y="262062"/>
                      </a:lnTo>
                      <a:lnTo>
                        <a:pt x="178052" y="262769"/>
                      </a:lnTo>
                      <a:lnTo>
                        <a:pt x="175337" y="263005"/>
                      </a:lnTo>
                      <a:lnTo>
                        <a:pt x="172387" y="263005"/>
                      </a:lnTo>
                      <a:lnTo>
                        <a:pt x="169673" y="262769"/>
                      </a:lnTo>
                      <a:lnTo>
                        <a:pt x="167194" y="262062"/>
                      </a:lnTo>
                      <a:lnTo>
                        <a:pt x="165070" y="261000"/>
                      </a:lnTo>
                      <a:lnTo>
                        <a:pt x="107808" y="226724"/>
                      </a:lnTo>
                      <a:lnTo>
                        <a:pt x="111279" y="217379"/>
                      </a:lnTo>
                      <a:lnTo>
                        <a:pt x="113580" y="207240"/>
                      </a:lnTo>
                      <a:lnTo>
                        <a:pt x="114270" y="196639"/>
                      </a:lnTo>
                      <a:lnTo>
                        <a:pt x="113580" y="185808"/>
                      </a:lnTo>
                      <a:lnTo>
                        <a:pt x="111279" y="175438"/>
                      </a:lnTo>
                      <a:lnTo>
                        <a:pt x="107598" y="165760"/>
                      </a:lnTo>
                      <a:lnTo>
                        <a:pt x="102536" y="156772"/>
                      </a:lnTo>
                      <a:lnTo>
                        <a:pt x="96324" y="148707"/>
                      </a:lnTo>
                      <a:lnTo>
                        <a:pt x="89191" y="141332"/>
                      </a:lnTo>
                      <a:lnTo>
                        <a:pt x="81138" y="135341"/>
                      </a:lnTo>
                      <a:lnTo>
                        <a:pt x="72165" y="130271"/>
                      </a:lnTo>
                      <a:lnTo>
                        <a:pt x="62501" y="126353"/>
                      </a:lnTo>
                      <a:lnTo>
                        <a:pt x="52147" y="124049"/>
                      </a:lnTo>
                      <a:lnTo>
                        <a:pt x="41333" y="123358"/>
                      </a:lnTo>
                      <a:lnTo>
                        <a:pt x="32820" y="123818"/>
                      </a:lnTo>
                      <a:lnTo>
                        <a:pt x="24537" y="125432"/>
                      </a:lnTo>
                      <a:lnTo>
                        <a:pt x="20856" y="120823"/>
                      </a:lnTo>
                      <a:lnTo>
                        <a:pt x="0" y="100887"/>
                      </a:lnTo>
                      <a:lnTo>
                        <a:pt x="165070" y="1887"/>
                      </a:lnTo>
                      <a:lnTo>
                        <a:pt x="167194" y="944"/>
                      </a:lnTo>
                      <a:lnTo>
                        <a:pt x="169673" y="354"/>
                      </a:lnTo>
                      <a:close/>
                    </a:path>
                  </a:pathLst>
                </a:custGeom>
                <a:grp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grpSp>
        <p:sp>
          <p:nvSpPr>
            <p:cNvPr id="30" name="文本框 29"/>
            <p:cNvSpPr txBox="1"/>
            <p:nvPr/>
          </p:nvSpPr>
          <p:spPr>
            <a:xfrm>
              <a:off x="1931586" y="5566372"/>
              <a:ext cx="1701178" cy="523373"/>
            </a:xfrm>
            <a:prstGeom prst="rect">
              <a:avLst/>
            </a:prstGeom>
            <a:noFill/>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ArcGIS Online </a:t>
              </a:r>
            </a:p>
            <a:p>
              <a:pPr algn="ctr"/>
              <a:r>
                <a:rPr lang="zh-CN" altLang="en-US" sz="1400" dirty="0">
                  <a:solidFill>
                    <a:schemeClr val="bg1"/>
                  </a:solidFill>
                  <a:latin typeface="微软雅黑" panose="020B0503020204020204" pitchFamily="34" charset="-122"/>
                  <a:ea typeface="微软雅黑" panose="020B0503020204020204" pitchFamily="34" charset="-122"/>
                </a:rPr>
                <a:t>矢量切片底图资源</a:t>
              </a:r>
            </a:p>
          </p:txBody>
        </p:sp>
        <p:sp>
          <p:nvSpPr>
            <p:cNvPr id="31" name="虚尾箭头 30"/>
            <p:cNvSpPr/>
            <p:nvPr/>
          </p:nvSpPr>
          <p:spPr>
            <a:xfrm>
              <a:off x="3725375" y="5234626"/>
              <a:ext cx="1202613" cy="279059"/>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solidFill>
                  <a:schemeClr val="bg1"/>
                </a:solidFill>
              </a:endParaRPr>
            </a:p>
          </p:txBody>
        </p:sp>
        <p:sp>
          <p:nvSpPr>
            <p:cNvPr id="32" name="虚尾箭头 31"/>
            <p:cNvSpPr/>
            <p:nvPr/>
          </p:nvSpPr>
          <p:spPr>
            <a:xfrm>
              <a:off x="8472264" y="5053684"/>
              <a:ext cx="918922" cy="279059"/>
            </a:xfrm>
            <a:prstGeom prst="stripedRightArrow">
              <a:avLst>
                <a:gd name="adj1" fmla="val 50000"/>
                <a:gd name="adj2" fmla="val 46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solidFill>
                  <a:schemeClr val="bg1"/>
                </a:solidFill>
              </a:endParaRPr>
            </a:p>
          </p:txBody>
        </p:sp>
        <p:sp>
          <p:nvSpPr>
            <p:cNvPr id="33" name="虚尾箭头 32"/>
            <p:cNvSpPr/>
            <p:nvPr/>
          </p:nvSpPr>
          <p:spPr>
            <a:xfrm rot="16200000">
              <a:off x="9019680" y="4794219"/>
              <a:ext cx="661864" cy="271592"/>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solidFill>
                  <a:schemeClr val="bg1"/>
                </a:solidFill>
              </a:endParaRPr>
            </a:p>
          </p:txBody>
        </p:sp>
        <p:grpSp>
          <p:nvGrpSpPr>
            <p:cNvPr id="34" name="Group 23"/>
            <p:cNvGrpSpPr>
              <a:grpSpLocks noChangeAspect="1"/>
            </p:cNvGrpSpPr>
            <p:nvPr/>
          </p:nvGrpSpPr>
          <p:grpSpPr>
            <a:xfrm>
              <a:off x="7515378" y="2566399"/>
              <a:ext cx="357084" cy="571802"/>
              <a:chOff x="1308664" y="2732160"/>
              <a:chExt cx="357084" cy="571802"/>
            </a:xfrm>
          </p:grpSpPr>
          <p:sp>
            <p:nvSpPr>
              <p:cNvPr id="89" name="Freeform 108"/>
              <p:cNvSpPr>
                <a:spLocks/>
              </p:cNvSpPr>
              <p:nvPr/>
            </p:nvSpPr>
            <p:spPr bwMode="auto">
              <a:xfrm>
                <a:off x="1308664" y="2732160"/>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0" name="Freeform 109"/>
              <p:cNvSpPr>
                <a:spLocks noEditPoints="1"/>
              </p:cNvSpPr>
              <p:nvPr/>
            </p:nvSpPr>
            <p:spPr bwMode="auto">
              <a:xfrm>
                <a:off x="1336670" y="2760167"/>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1" name="Rectangle 110"/>
              <p:cNvSpPr>
                <a:spLocks noChangeArrowheads="1"/>
              </p:cNvSpPr>
              <p:nvPr/>
            </p:nvSpPr>
            <p:spPr bwMode="auto">
              <a:xfrm>
                <a:off x="1392684" y="2844187"/>
                <a:ext cx="190212" cy="311574"/>
              </a:xfrm>
              <a:prstGeom prst="rect">
                <a:avLst/>
              </a:prstGeom>
              <a:solidFill>
                <a:srgbClr val="00B9F2"/>
              </a:solidFill>
              <a:ln w="0">
                <a:noFill/>
                <a:prstDash val="solid"/>
                <a:miter lim="800000"/>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2" name="Freeform 111"/>
              <p:cNvSpPr>
                <a:spLocks/>
              </p:cNvSpPr>
              <p:nvPr/>
            </p:nvSpPr>
            <p:spPr bwMode="auto">
              <a:xfrm>
                <a:off x="1490707" y="2844187"/>
                <a:ext cx="92188" cy="144701"/>
              </a:xfrm>
              <a:custGeom>
                <a:avLst/>
                <a:gdLst>
                  <a:gd name="T0" fmla="*/ 0 w 398"/>
                  <a:gd name="T1" fmla="*/ 0 h 620"/>
                  <a:gd name="T2" fmla="*/ 398 w 398"/>
                  <a:gd name="T3" fmla="*/ 0 h 620"/>
                  <a:gd name="T4" fmla="*/ 398 w 398"/>
                  <a:gd name="T5" fmla="*/ 609 h 620"/>
                  <a:gd name="T6" fmla="*/ 379 w 398"/>
                  <a:gd name="T7" fmla="*/ 612 h 620"/>
                  <a:gd name="T8" fmla="*/ 361 w 398"/>
                  <a:gd name="T9" fmla="*/ 620 h 620"/>
                  <a:gd name="T10" fmla="*/ 336 w 398"/>
                  <a:gd name="T11" fmla="*/ 613 h 620"/>
                  <a:gd name="T12" fmla="*/ 310 w 398"/>
                  <a:gd name="T13" fmla="*/ 603 h 620"/>
                  <a:gd name="T14" fmla="*/ 282 w 398"/>
                  <a:gd name="T15" fmla="*/ 590 h 620"/>
                  <a:gd name="T16" fmla="*/ 254 w 398"/>
                  <a:gd name="T17" fmla="*/ 575 h 620"/>
                  <a:gd name="T18" fmla="*/ 229 w 398"/>
                  <a:gd name="T19" fmla="*/ 560 h 620"/>
                  <a:gd name="T20" fmla="*/ 207 w 398"/>
                  <a:gd name="T21" fmla="*/ 543 h 620"/>
                  <a:gd name="T22" fmla="*/ 191 w 398"/>
                  <a:gd name="T23" fmla="*/ 527 h 620"/>
                  <a:gd name="T24" fmla="*/ 180 w 398"/>
                  <a:gd name="T25" fmla="*/ 512 h 620"/>
                  <a:gd name="T26" fmla="*/ 173 w 398"/>
                  <a:gd name="T27" fmla="*/ 493 h 620"/>
                  <a:gd name="T28" fmla="*/ 172 w 398"/>
                  <a:gd name="T29" fmla="*/ 473 h 620"/>
                  <a:gd name="T30" fmla="*/ 176 w 398"/>
                  <a:gd name="T31" fmla="*/ 452 h 620"/>
                  <a:gd name="T32" fmla="*/ 182 w 398"/>
                  <a:gd name="T33" fmla="*/ 428 h 620"/>
                  <a:gd name="T34" fmla="*/ 191 w 398"/>
                  <a:gd name="T35" fmla="*/ 400 h 620"/>
                  <a:gd name="T36" fmla="*/ 194 w 398"/>
                  <a:gd name="T37" fmla="*/ 392 h 620"/>
                  <a:gd name="T38" fmla="*/ 197 w 398"/>
                  <a:gd name="T39" fmla="*/ 383 h 620"/>
                  <a:gd name="T40" fmla="*/ 193 w 398"/>
                  <a:gd name="T41" fmla="*/ 378 h 620"/>
                  <a:gd name="T42" fmla="*/ 187 w 398"/>
                  <a:gd name="T43" fmla="*/ 373 h 620"/>
                  <a:gd name="T44" fmla="*/ 167 w 398"/>
                  <a:gd name="T45" fmla="*/ 371 h 620"/>
                  <a:gd name="T46" fmla="*/ 144 w 398"/>
                  <a:gd name="T47" fmla="*/ 364 h 620"/>
                  <a:gd name="T48" fmla="*/ 120 w 398"/>
                  <a:gd name="T49" fmla="*/ 354 h 620"/>
                  <a:gd name="T50" fmla="*/ 95 w 398"/>
                  <a:gd name="T51" fmla="*/ 341 h 620"/>
                  <a:gd name="T52" fmla="*/ 70 w 398"/>
                  <a:gd name="T53" fmla="*/ 326 h 620"/>
                  <a:gd name="T54" fmla="*/ 50 w 398"/>
                  <a:gd name="T55" fmla="*/ 311 h 620"/>
                  <a:gd name="T56" fmla="*/ 32 w 398"/>
                  <a:gd name="T57" fmla="*/ 294 h 620"/>
                  <a:gd name="T58" fmla="*/ 20 w 398"/>
                  <a:gd name="T59" fmla="*/ 277 h 620"/>
                  <a:gd name="T60" fmla="*/ 15 w 398"/>
                  <a:gd name="T61" fmla="*/ 267 h 620"/>
                  <a:gd name="T62" fmla="*/ 11 w 398"/>
                  <a:gd name="T63" fmla="*/ 256 h 620"/>
                  <a:gd name="T64" fmla="*/ 8 w 398"/>
                  <a:gd name="T65" fmla="*/ 243 h 620"/>
                  <a:gd name="T66" fmla="*/ 5 w 398"/>
                  <a:gd name="T67" fmla="*/ 226 h 620"/>
                  <a:gd name="T68" fmla="*/ 4 w 398"/>
                  <a:gd name="T69" fmla="*/ 204 h 620"/>
                  <a:gd name="T70" fmla="*/ 3 w 398"/>
                  <a:gd name="T71" fmla="*/ 179 h 620"/>
                  <a:gd name="T72" fmla="*/ 2 w 398"/>
                  <a:gd name="T73" fmla="*/ 146 h 620"/>
                  <a:gd name="T74" fmla="*/ 2 w 398"/>
                  <a:gd name="T75" fmla="*/ 107 h 620"/>
                  <a:gd name="T76" fmla="*/ 0 w 398"/>
                  <a:gd name="T77" fmla="*/ 60 h 620"/>
                  <a:gd name="T78" fmla="*/ 0 w 398"/>
                  <a:gd name="T79" fmla="*/ 37 h 620"/>
                  <a:gd name="T80" fmla="*/ 0 w 398"/>
                  <a:gd name="T81" fmla="*/ 17 h 620"/>
                  <a:gd name="T82" fmla="*/ 0 w 398"/>
                  <a:gd name="T83" fmla="*/ 2 h 620"/>
                  <a:gd name="T84" fmla="*/ 0 w 398"/>
                  <a:gd name="T8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8" h="620">
                    <a:moveTo>
                      <a:pt x="0" y="0"/>
                    </a:moveTo>
                    <a:lnTo>
                      <a:pt x="398" y="0"/>
                    </a:lnTo>
                    <a:lnTo>
                      <a:pt x="398" y="609"/>
                    </a:lnTo>
                    <a:lnTo>
                      <a:pt x="379" y="612"/>
                    </a:lnTo>
                    <a:lnTo>
                      <a:pt x="361" y="620"/>
                    </a:lnTo>
                    <a:lnTo>
                      <a:pt x="336" y="613"/>
                    </a:lnTo>
                    <a:lnTo>
                      <a:pt x="310" y="603"/>
                    </a:lnTo>
                    <a:lnTo>
                      <a:pt x="282" y="590"/>
                    </a:lnTo>
                    <a:lnTo>
                      <a:pt x="254" y="575"/>
                    </a:lnTo>
                    <a:lnTo>
                      <a:pt x="229" y="560"/>
                    </a:lnTo>
                    <a:lnTo>
                      <a:pt x="207" y="543"/>
                    </a:lnTo>
                    <a:lnTo>
                      <a:pt x="191" y="527"/>
                    </a:lnTo>
                    <a:lnTo>
                      <a:pt x="180" y="512"/>
                    </a:lnTo>
                    <a:lnTo>
                      <a:pt x="173" y="493"/>
                    </a:lnTo>
                    <a:lnTo>
                      <a:pt x="172" y="473"/>
                    </a:lnTo>
                    <a:lnTo>
                      <a:pt x="176" y="452"/>
                    </a:lnTo>
                    <a:lnTo>
                      <a:pt x="182" y="428"/>
                    </a:lnTo>
                    <a:lnTo>
                      <a:pt x="191" y="400"/>
                    </a:lnTo>
                    <a:lnTo>
                      <a:pt x="194" y="392"/>
                    </a:lnTo>
                    <a:lnTo>
                      <a:pt x="197" y="383"/>
                    </a:lnTo>
                    <a:lnTo>
                      <a:pt x="193" y="378"/>
                    </a:lnTo>
                    <a:lnTo>
                      <a:pt x="187" y="373"/>
                    </a:lnTo>
                    <a:lnTo>
                      <a:pt x="167" y="371"/>
                    </a:lnTo>
                    <a:lnTo>
                      <a:pt x="144" y="364"/>
                    </a:lnTo>
                    <a:lnTo>
                      <a:pt x="120" y="354"/>
                    </a:lnTo>
                    <a:lnTo>
                      <a:pt x="95" y="341"/>
                    </a:lnTo>
                    <a:lnTo>
                      <a:pt x="70" y="326"/>
                    </a:lnTo>
                    <a:lnTo>
                      <a:pt x="50" y="311"/>
                    </a:lnTo>
                    <a:lnTo>
                      <a:pt x="32" y="294"/>
                    </a:lnTo>
                    <a:lnTo>
                      <a:pt x="20" y="277"/>
                    </a:lnTo>
                    <a:lnTo>
                      <a:pt x="15" y="267"/>
                    </a:lnTo>
                    <a:lnTo>
                      <a:pt x="11" y="256"/>
                    </a:lnTo>
                    <a:lnTo>
                      <a:pt x="8" y="243"/>
                    </a:lnTo>
                    <a:lnTo>
                      <a:pt x="5" y="226"/>
                    </a:lnTo>
                    <a:lnTo>
                      <a:pt x="4" y="204"/>
                    </a:lnTo>
                    <a:lnTo>
                      <a:pt x="3" y="179"/>
                    </a:lnTo>
                    <a:lnTo>
                      <a:pt x="2" y="146"/>
                    </a:lnTo>
                    <a:lnTo>
                      <a:pt x="2" y="107"/>
                    </a:lnTo>
                    <a:lnTo>
                      <a:pt x="0" y="60"/>
                    </a:lnTo>
                    <a:lnTo>
                      <a:pt x="0" y="37"/>
                    </a:lnTo>
                    <a:lnTo>
                      <a:pt x="0" y="17"/>
                    </a:lnTo>
                    <a:lnTo>
                      <a:pt x="0" y="2"/>
                    </a:lnTo>
                    <a:lnTo>
                      <a:pt x="0" y="0"/>
                    </a:lnTo>
                    <a:close/>
                  </a:path>
                </a:pathLst>
              </a:custGeom>
              <a:solidFill>
                <a:srgbClr val="288135"/>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3" name="Freeform 112"/>
              <p:cNvSpPr>
                <a:spLocks/>
              </p:cNvSpPr>
              <p:nvPr/>
            </p:nvSpPr>
            <p:spPr bwMode="auto">
              <a:xfrm>
                <a:off x="1392684" y="2861691"/>
                <a:ext cx="190212" cy="294069"/>
              </a:xfrm>
              <a:custGeom>
                <a:avLst/>
                <a:gdLst>
                  <a:gd name="T0" fmla="*/ 15 w 815"/>
                  <a:gd name="T1" fmla="*/ 2 h 1259"/>
                  <a:gd name="T2" fmla="*/ 42 w 815"/>
                  <a:gd name="T3" fmla="*/ 14 h 1259"/>
                  <a:gd name="T4" fmla="*/ 87 w 815"/>
                  <a:gd name="T5" fmla="*/ 56 h 1259"/>
                  <a:gd name="T6" fmla="*/ 107 w 815"/>
                  <a:gd name="T7" fmla="*/ 99 h 1259"/>
                  <a:gd name="T8" fmla="*/ 121 w 815"/>
                  <a:gd name="T9" fmla="*/ 122 h 1259"/>
                  <a:gd name="T10" fmla="*/ 138 w 815"/>
                  <a:gd name="T11" fmla="*/ 144 h 1259"/>
                  <a:gd name="T12" fmla="*/ 172 w 815"/>
                  <a:gd name="T13" fmla="*/ 169 h 1259"/>
                  <a:gd name="T14" fmla="*/ 191 w 815"/>
                  <a:gd name="T15" fmla="*/ 204 h 1259"/>
                  <a:gd name="T16" fmla="*/ 202 w 815"/>
                  <a:gd name="T17" fmla="*/ 239 h 1259"/>
                  <a:gd name="T18" fmla="*/ 206 w 815"/>
                  <a:gd name="T19" fmla="*/ 262 h 1259"/>
                  <a:gd name="T20" fmla="*/ 213 w 815"/>
                  <a:gd name="T21" fmla="*/ 295 h 1259"/>
                  <a:gd name="T22" fmla="*/ 214 w 815"/>
                  <a:gd name="T23" fmla="*/ 345 h 1259"/>
                  <a:gd name="T24" fmla="*/ 214 w 815"/>
                  <a:gd name="T25" fmla="*/ 376 h 1259"/>
                  <a:gd name="T26" fmla="*/ 234 w 815"/>
                  <a:gd name="T27" fmla="*/ 420 h 1259"/>
                  <a:gd name="T28" fmla="*/ 244 w 815"/>
                  <a:gd name="T29" fmla="*/ 436 h 1259"/>
                  <a:gd name="T30" fmla="*/ 270 w 815"/>
                  <a:gd name="T31" fmla="*/ 459 h 1259"/>
                  <a:gd name="T32" fmla="*/ 305 w 815"/>
                  <a:gd name="T33" fmla="*/ 505 h 1259"/>
                  <a:gd name="T34" fmla="*/ 335 w 815"/>
                  <a:gd name="T35" fmla="*/ 562 h 1259"/>
                  <a:gd name="T36" fmla="*/ 358 w 815"/>
                  <a:gd name="T37" fmla="*/ 618 h 1259"/>
                  <a:gd name="T38" fmla="*/ 368 w 815"/>
                  <a:gd name="T39" fmla="*/ 664 h 1259"/>
                  <a:gd name="T40" fmla="*/ 367 w 815"/>
                  <a:gd name="T41" fmla="*/ 729 h 1259"/>
                  <a:gd name="T42" fmla="*/ 367 w 815"/>
                  <a:gd name="T43" fmla="*/ 763 h 1259"/>
                  <a:gd name="T44" fmla="*/ 379 w 815"/>
                  <a:gd name="T45" fmla="*/ 793 h 1259"/>
                  <a:gd name="T46" fmla="*/ 400 w 815"/>
                  <a:gd name="T47" fmla="*/ 822 h 1259"/>
                  <a:gd name="T48" fmla="*/ 423 w 815"/>
                  <a:gd name="T49" fmla="*/ 849 h 1259"/>
                  <a:gd name="T50" fmla="*/ 438 w 815"/>
                  <a:gd name="T51" fmla="*/ 811 h 1259"/>
                  <a:gd name="T52" fmla="*/ 448 w 815"/>
                  <a:gd name="T53" fmla="*/ 773 h 1259"/>
                  <a:gd name="T54" fmla="*/ 454 w 815"/>
                  <a:gd name="T55" fmla="*/ 738 h 1259"/>
                  <a:gd name="T56" fmla="*/ 480 w 815"/>
                  <a:gd name="T57" fmla="*/ 690 h 1259"/>
                  <a:gd name="T58" fmla="*/ 532 w 815"/>
                  <a:gd name="T59" fmla="*/ 636 h 1259"/>
                  <a:gd name="T60" fmla="*/ 579 w 815"/>
                  <a:gd name="T61" fmla="*/ 601 h 1259"/>
                  <a:gd name="T62" fmla="*/ 607 w 815"/>
                  <a:gd name="T63" fmla="*/ 591 h 1259"/>
                  <a:gd name="T64" fmla="*/ 652 w 815"/>
                  <a:gd name="T65" fmla="*/ 585 h 1259"/>
                  <a:gd name="T66" fmla="*/ 723 w 815"/>
                  <a:gd name="T67" fmla="*/ 580 h 1259"/>
                  <a:gd name="T68" fmla="*/ 749 w 815"/>
                  <a:gd name="T69" fmla="*/ 575 h 1259"/>
                  <a:gd name="T70" fmla="*/ 756 w 815"/>
                  <a:gd name="T71" fmla="*/ 565 h 1259"/>
                  <a:gd name="T72" fmla="*/ 778 w 815"/>
                  <a:gd name="T73" fmla="*/ 544 h 1259"/>
                  <a:gd name="T74" fmla="*/ 801 w 815"/>
                  <a:gd name="T75" fmla="*/ 546 h 1259"/>
                  <a:gd name="T76" fmla="*/ 815 w 815"/>
                  <a:gd name="T77" fmla="*/ 545 h 1259"/>
                  <a:gd name="T78" fmla="*/ 0 w 815"/>
                  <a:gd name="T79" fmla="*/ 1259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5" h="1259">
                    <a:moveTo>
                      <a:pt x="0" y="0"/>
                    </a:moveTo>
                    <a:lnTo>
                      <a:pt x="15" y="2"/>
                    </a:lnTo>
                    <a:lnTo>
                      <a:pt x="29" y="6"/>
                    </a:lnTo>
                    <a:lnTo>
                      <a:pt x="42" y="14"/>
                    </a:lnTo>
                    <a:lnTo>
                      <a:pt x="68" y="35"/>
                    </a:lnTo>
                    <a:lnTo>
                      <a:pt x="87" y="56"/>
                    </a:lnTo>
                    <a:lnTo>
                      <a:pt x="101" y="77"/>
                    </a:lnTo>
                    <a:lnTo>
                      <a:pt x="107" y="99"/>
                    </a:lnTo>
                    <a:lnTo>
                      <a:pt x="113" y="110"/>
                    </a:lnTo>
                    <a:lnTo>
                      <a:pt x="121" y="122"/>
                    </a:lnTo>
                    <a:lnTo>
                      <a:pt x="131" y="134"/>
                    </a:lnTo>
                    <a:lnTo>
                      <a:pt x="138" y="144"/>
                    </a:lnTo>
                    <a:lnTo>
                      <a:pt x="157" y="155"/>
                    </a:lnTo>
                    <a:lnTo>
                      <a:pt x="172" y="169"/>
                    </a:lnTo>
                    <a:lnTo>
                      <a:pt x="183" y="186"/>
                    </a:lnTo>
                    <a:lnTo>
                      <a:pt x="191" y="204"/>
                    </a:lnTo>
                    <a:lnTo>
                      <a:pt x="197" y="222"/>
                    </a:lnTo>
                    <a:lnTo>
                      <a:pt x="202" y="239"/>
                    </a:lnTo>
                    <a:lnTo>
                      <a:pt x="205" y="254"/>
                    </a:lnTo>
                    <a:lnTo>
                      <a:pt x="206" y="262"/>
                    </a:lnTo>
                    <a:lnTo>
                      <a:pt x="211" y="278"/>
                    </a:lnTo>
                    <a:lnTo>
                      <a:pt x="213" y="295"/>
                    </a:lnTo>
                    <a:lnTo>
                      <a:pt x="214" y="317"/>
                    </a:lnTo>
                    <a:lnTo>
                      <a:pt x="214" y="345"/>
                    </a:lnTo>
                    <a:lnTo>
                      <a:pt x="214" y="359"/>
                    </a:lnTo>
                    <a:lnTo>
                      <a:pt x="214" y="376"/>
                    </a:lnTo>
                    <a:lnTo>
                      <a:pt x="215" y="390"/>
                    </a:lnTo>
                    <a:lnTo>
                      <a:pt x="234" y="420"/>
                    </a:lnTo>
                    <a:lnTo>
                      <a:pt x="238" y="428"/>
                    </a:lnTo>
                    <a:lnTo>
                      <a:pt x="244" y="436"/>
                    </a:lnTo>
                    <a:lnTo>
                      <a:pt x="250" y="445"/>
                    </a:lnTo>
                    <a:lnTo>
                      <a:pt x="270" y="459"/>
                    </a:lnTo>
                    <a:lnTo>
                      <a:pt x="288" y="480"/>
                    </a:lnTo>
                    <a:lnTo>
                      <a:pt x="305" y="505"/>
                    </a:lnTo>
                    <a:lnTo>
                      <a:pt x="322" y="533"/>
                    </a:lnTo>
                    <a:lnTo>
                      <a:pt x="335" y="562"/>
                    </a:lnTo>
                    <a:lnTo>
                      <a:pt x="348" y="591"/>
                    </a:lnTo>
                    <a:lnTo>
                      <a:pt x="358" y="618"/>
                    </a:lnTo>
                    <a:lnTo>
                      <a:pt x="364" y="643"/>
                    </a:lnTo>
                    <a:lnTo>
                      <a:pt x="368" y="664"/>
                    </a:lnTo>
                    <a:lnTo>
                      <a:pt x="368" y="694"/>
                    </a:lnTo>
                    <a:lnTo>
                      <a:pt x="367" y="729"/>
                    </a:lnTo>
                    <a:lnTo>
                      <a:pt x="367" y="745"/>
                    </a:lnTo>
                    <a:lnTo>
                      <a:pt x="367" y="763"/>
                    </a:lnTo>
                    <a:lnTo>
                      <a:pt x="367" y="780"/>
                    </a:lnTo>
                    <a:lnTo>
                      <a:pt x="379" y="793"/>
                    </a:lnTo>
                    <a:lnTo>
                      <a:pt x="392" y="810"/>
                    </a:lnTo>
                    <a:lnTo>
                      <a:pt x="400" y="822"/>
                    </a:lnTo>
                    <a:lnTo>
                      <a:pt x="411" y="835"/>
                    </a:lnTo>
                    <a:lnTo>
                      <a:pt x="423" y="849"/>
                    </a:lnTo>
                    <a:lnTo>
                      <a:pt x="431" y="831"/>
                    </a:lnTo>
                    <a:lnTo>
                      <a:pt x="438" y="811"/>
                    </a:lnTo>
                    <a:lnTo>
                      <a:pt x="444" y="791"/>
                    </a:lnTo>
                    <a:lnTo>
                      <a:pt x="448" y="773"/>
                    </a:lnTo>
                    <a:lnTo>
                      <a:pt x="450" y="759"/>
                    </a:lnTo>
                    <a:lnTo>
                      <a:pt x="454" y="738"/>
                    </a:lnTo>
                    <a:lnTo>
                      <a:pt x="463" y="715"/>
                    </a:lnTo>
                    <a:lnTo>
                      <a:pt x="480" y="690"/>
                    </a:lnTo>
                    <a:lnTo>
                      <a:pt x="503" y="664"/>
                    </a:lnTo>
                    <a:lnTo>
                      <a:pt x="532" y="636"/>
                    </a:lnTo>
                    <a:lnTo>
                      <a:pt x="568" y="608"/>
                    </a:lnTo>
                    <a:lnTo>
                      <a:pt x="579" y="601"/>
                    </a:lnTo>
                    <a:lnTo>
                      <a:pt x="591" y="596"/>
                    </a:lnTo>
                    <a:lnTo>
                      <a:pt x="607" y="591"/>
                    </a:lnTo>
                    <a:lnTo>
                      <a:pt x="626" y="588"/>
                    </a:lnTo>
                    <a:lnTo>
                      <a:pt x="652" y="585"/>
                    </a:lnTo>
                    <a:lnTo>
                      <a:pt x="685" y="583"/>
                    </a:lnTo>
                    <a:lnTo>
                      <a:pt x="723" y="580"/>
                    </a:lnTo>
                    <a:lnTo>
                      <a:pt x="745" y="579"/>
                    </a:lnTo>
                    <a:lnTo>
                      <a:pt x="749" y="575"/>
                    </a:lnTo>
                    <a:lnTo>
                      <a:pt x="752" y="569"/>
                    </a:lnTo>
                    <a:lnTo>
                      <a:pt x="756" y="565"/>
                    </a:lnTo>
                    <a:lnTo>
                      <a:pt x="767" y="553"/>
                    </a:lnTo>
                    <a:lnTo>
                      <a:pt x="778" y="544"/>
                    </a:lnTo>
                    <a:lnTo>
                      <a:pt x="790" y="546"/>
                    </a:lnTo>
                    <a:lnTo>
                      <a:pt x="801" y="546"/>
                    </a:lnTo>
                    <a:lnTo>
                      <a:pt x="808" y="546"/>
                    </a:lnTo>
                    <a:lnTo>
                      <a:pt x="815" y="545"/>
                    </a:lnTo>
                    <a:lnTo>
                      <a:pt x="815" y="1259"/>
                    </a:lnTo>
                    <a:lnTo>
                      <a:pt x="0" y="1259"/>
                    </a:lnTo>
                    <a:lnTo>
                      <a:pt x="0" y="0"/>
                    </a:lnTo>
                    <a:close/>
                  </a:path>
                </a:pathLst>
              </a:custGeom>
              <a:solidFill>
                <a:srgbClr val="288135"/>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4" name="Freeform 113"/>
              <p:cNvSpPr>
                <a:spLocks/>
              </p:cNvSpPr>
              <p:nvPr/>
            </p:nvSpPr>
            <p:spPr bwMode="auto">
              <a:xfrm>
                <a:off x="1392684" y="2878028"/>
                <a:ext cx="190212" cy="277732"/>
              </a:xfrm>
              <a:custGeom>
                <a:avLst/>
                <a:gdLst>
                  <a:gd name="T0" fmla="*/ 13 w 815"/>
                  <a:gd name="T1" fmla="*/ 10 h 1186"/>
                  <a:gd name="T2" fmla="*/ 33 w 815"/>
                  <a:gd name="T3" fmla="*/ 32 h 1186"/>
                  <a:gd name="T4" fmla="*/ 38 w 815"/>
                  <a:gd name="T5" fmla="*/ 48 h 1186"/>
                  <a:gd name="T6" fmla="*/ 50 w 815"/>
                  <a:gd name="T7" fmla="*/ 71 h 1186"/>
                  <a:gd name="T8" fmla="*/ 68 w 815"/>
                  <a:gd name="T9" fmla="*/ 99 h 1186"/>
                  <a:gd name="T10" fmla="*/ 90 w 815"/>
                  <a:gd name="T11" fmla="*/ 123 h 1186"/>
                  <a:gd name="T12" fmla="*/ 108 w 815"/>
                  <a:gd name="T13" fmla="*/ 136 h 1186"/>
                  <a:gd name="T14" fmla="*/ 121 w 815"/>
                  <a:gd name="T15" fmla="*/ 151 h 1186"/>
                  <a:gd name="T16" fmla="*/ 130 w 815"/>
                  <a:gd name="T17" fmla="*/ 176 h 1186"/>
                  <a:gd name="T18" fmla="*/ 136 w 815"/>
                  <a:gd name="T19" fmla="*/ 201 h 1186"/>
                  <a:gd name="T20" fmla="*/ 140 w 815"/>
                  <a:gd name="T21" fmla="*/ 218 h 1186"/>
                  <a:gd name="T22" fmla="*/ 143 w 815"/>
                  <a:gd name="T23" fmla="*/ 235 h 1186"/>
                  <a:gd name="T24" fmla="*/ 143 w 815"/>
                  <a:gd name="T25" fmla="*/ 268 h 1186"/>
                  <a:gd name="T26" fmla="*/ 143 w 815"/>
                  <a:gd name="T27" fmla="*/ 307 h 1186"/>
                  <a:gd name="T28" fmla="*/ 144 w 815"/>
                  <a:gd name="T29" fmla="*/ 338 h 1186"/>
                  <a:gd name="T30" fmla="*/ 150 w 815"/>
                  <a:gd name="T31" fmla="*/ 354 h 1186"/>
                  <a:gd name="T32" fmla="*/ 165 w 815"/>
                  <a:gd name="T33" fmla="*/ 371 h 1186"/>
                  <a:gd name="T34" fmla="*/ 183 w 815"/>
                  <a:gd name="T35" fmla="*/ 400 h 1186"/>
                  <a:gd name="T36" fmla="*/ 202 w 815"/>
                  <a:gd name="T37" fmla="*/ 425 h 1186"/>
                  <a:gd name="T38" fmla="*/ 221 w 815"/>
                  <a:gd name="T39" fmla="*/ 440 h 1186"/>
                  <a:gd name="T40" fmla="*/ 243 w 815"/>
                  <a:gd name="T41" fmla="*/ 469 h 1186"/>
                  <a:gd name="T42" fmla="*/ 267 w 815"/>
                  <a:gd name="T43" fmla="*/ 512 h 1186"/>
                  <a:gd name="T44" fmla="*/ 287 w 815"/>
                  <a:gd name="T45" fmla="*/ 557 h 1186"/>
                  <a:gd name="T46" fmla="*/ 295 w 815"/>
                  <a:gd name="T47" fmla="*/ 596 h 1186"/>
                  <a:gd name="T48" fmla="*/ 296 w 815"/>
                  <a:gd name="T49" fmla="*/ 632 h 1186"/>
                  <a:gd name="T50" fmla="*/ 295 w 815"/>
                  <a:gd name="T51" fmla="*/ 675 h 1186"/>
                  <a:gd name="T52" fmla="*/ 295 w 815"/>
                  <a:gd name="T53" fmla="*/ 714 h 1186"/>
                  <a:gd name="T54" fmla="*/ 300 w 815"/>
                  <a:gd name="T55" fmla="*/ 742 h 1186"/>
                  <a:gd name="T56" fmla="*/ 312 w 815"/>
                  <a:gd name="T57" fmla="*/ 754 h 1186"/>
                  <a:gd name="T58" fmla="*/ 333 w 815"/>
                  <a:gd name="T59" fmla="*/ 778 h 1186"/>
                  <a:gd name="T60" fmla="*/ 358 w 815"/>
                  <a:gd name="T61" fmla="*/ 811 h 1186"/>
                  <a:gd name="T62" fmla="*/ 387 w 815"/>
                  <a:gd name="T63" fmla="*/ 842 h 1186"/>
                  <a:gd name="T64" fmla="*/ 420 w 815"/>
                  <a:gd name="T65" fmla="*/ 860 h 1186"/>
                  <a:gd name="T66" fmla="*/ 451 w 815"/>
                  <a:gd name="T67" fmla="*/ 856 h 1186"/>
                  <a:gd name="T68" fmla="*/ 478 w 815"/>
                  <a:gd name="T69" fmla="*/ 825 h 1186"/>
                  <a:gd name="T70" fmla="*/ 498 w 815"/>
                  <a:gd name="T71" fmla="*/ 782 h 1186"/>
                  <a:gd name="T72" fmla="*/ 513 w 815"/>
                  <a:gd name="T73" fmla="*/ 735 h 1186"/>
                  <a:gd name="T74" fmla="*/ 521 w 815"/>
                  <a:gd name="T75" fmla="*/ 698 h 1186"/>
                  <a:gd name="T76" fmla="*/ 525 w 815"/>
                  <a:gd name="T77" fmla="*/ 679 h 1186"/>
                  <a:gd name="T78" fmla="*/ 542 w 815"/>
                  <a:gd name="T79" fmla="*/ 655 h 1186"/>
                  <a:gd name="T80" fmla="*/ 568 w 815"/>
                  <a:gd name="T81" fmla="*/ 628 h 1186"/>
                  <a:gd name="T82" fmla="*/ 595 w 815"/>
                  <a:gd name="T83" fmla="*/ 605 h 1186"/>
                  <a:gd name="T84" fmla="*/ 612 w 815"/>
                  <a:gd name="T85" fmla="*/ 592 h 1186"/>
                  <a:gd name="T86" fmla="*/ 635 w 815"/>
                  <a:gd name="T87" fmla="*/ 586 h 1186"/>
                  <a:gd name="T88" fmla="*/ 678 w 815"/>
                  <a:gd name="T89" fmla="*/ 582 h 1186"/>
                  <a:gd name="T90" fmla="*/ 727 w 815"/>
                  <a:gd name="T91" fmla="*/ 579 h 1186"/>
                  <a:gd name="T92" fmla="*/ 764 w 815"/>
                  <a:gd name="T93" fmla="*/ 576 h 1186"/>
                  <a:gd name="T94" fmla="*/ 782 w 815"/>
                  <a:gd name="T95" fmla="*/ 571 h 1186"/>
                  <a:gd name="T96" fmla="*/ 804 w 815"/>
                  <a:gd name="T97" fmla="*/ 547 h 1186"/>
                  <a:gd name="T98" fmla="*/ 815 w 815"/>
                  <a:gd name="T99" fmla="*/ 1186 h 1186"/>
                  <a:gd name="T100" fmla="*/ 0 w 815"/>
                  <a:gd name="T101"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5" h="1186">
                    <a:moveTo>
                      <a:pt x="0" y="0"/>
                    </a:moveTo>
                    <a:lnTo>
                      <a:pt x="13" y="10"/>
                    </a:lnTo>
                    <a:lnTo>
                      <a:pt x="26" y="21"/>
                    </a:lnTo>
                    <a:lnTo>
                      <a:pt x="33" y="32"/>
                    </a:lnTo>
                    <a:lnTo>
                      <a:pt x="36" y="41"/>
                    </a:lnTo>
                    <a:lnTo>
                      <a:pt x="38" y="48"/>
                    </a:lnTo>
                    <a:lnTo>
                      <a:pt x="42" y="59"/>
                    </a:lnTo>
                    <a:lnTo>
                      <a:pt x="50" y="71"/>
                    </a:lnTo>
                    <a:lnTo>
                      <a:pt x="58" y="85"/>
                    </a:lnTo>
                    <a:lnTo>
                      <a:pt x="68" y="99"/>
                    </a:lnTo>
                    <a:lnTo>
                      <a:pt x="79" y="112"/>
                    </a:lnTo>
                    <a:lnTo>
                      <a:pt x="90" y="123"/>
                    </a:lnTo>
                    <a:lnTo>
                      <a:pt x="99" y="131"/>
                    </a:lnTo>
                    <a:lnTo>
                      <a:pt x="108" y="136"/>
                    </a:lnTo>
                    <a:lnTo>
                      <a:pt x="115" y="141"/>
                    </a:lnTo>
                    <a:lnTo>
                      <a:pt x="121" y="151"/>
                    </a:lnTo>
                    <a:lnTo>
                      <a:pt x="126" y="163"/>
                    </a:lnTo>
                    <a:lnTo>
                      <a:pt x="130" y="176"/>
                    </a:lnTo>
                    <a:lnTo>
                      <a:pt x="133" y="189"/>
                    </a:lnTo>
                    <a:lnTo>
                      <a:pt x="136" y="201"/>
                    </a:lnTo>
                    <a:lnTo>
                      <a:pt x="138" y="211"/>
                    </a:lnTo>
                    <a:lnTo>
                      <a:pt x="140" y="218"/>
                    </a:lnTo>
                    <a:lnTo>
                      <a:pt x="142" y="224"/>
                    </a:lnTo>
                    <a:lnTo>
                      <a:pt x="143" y="235"/>
                    </a:lnTo>
                    <a:lnTo>
                      <a:pt x="143" y="250"/>
                    </a:lnTo>
                    <a:lnTo>
                      <a:pt x="143" y="268"/>
                    </a:lnTo>
                    <a:lnTo>
                      <a:pt x="143" y="287"/>
                    </a:lnTo>
                    <a:lnTo>
                      <a:pt x="143" y="307"/>
                    </a:lnTo>
                    <a:lnTo>
                      <a:pt x="143" y="324"/>
                    </a:lnTo>
                    <a:lnTo>
                      <a:pt x="144" y="338"/>
                    </a:lnTo>
                    <a:lnTo>
                      <a:pt x="146" y="349"/>
                    </a:lnTo>
                    <a:lnTo>
                      <a:pt x="150" y="354"/>
                    </a:lnTo>
                    <a:lnTo>
                      <a:pt x="156" y="360"/>
                    </a:lnTo>
                    <a:lnTo>
                      <a:pt x="165" y="371"/>
                    </a:lnTo>
                    <a:lnTo>
                      <a:pt x="173" y="384"/>
                    </a:lnTo>
                    <a:lnTo>
                      <a:pt x="183" y="400"/>
                    </a:lnTo>
                    <a:lnTo>
                      <a:pt x="192" y="414"/>
                    </a:lnTo>
                    <a:lnTo>
                      <a:pt x="202" y="425"/>
                    </a:lnTo>
                    <a:lnTo>
                      <a:pt x="213" y="432"/>
                    </a:lnTo>
                    <a:lnTo>
                      <a:pt x="221" y="440"/>
                    </a:lnTo>
                    <a:lnTo>
                      <a:pt x="232" y="452"/>
                    </a:lnTo>
                    <a:lnTo>
                      <a:pt x="243" y="469"/>
                    </a:lnTo>
                    <a:lnTo>
                      <a:pt x="255" y="489"/>
                    </a:lnTo>
                    <a:lnTo>
                      <a:pt x="267" y="512"/>
                    </a:lnTo>
                    <a:lnTo>
                      <a:pt x="278" y="535"/>
                    </a:lnTo>
                    <a:lnTo>
                      <a:pt x="287" y="557"/>
                    </a:lnTo>
                    <a:lnTo>
                      <a:pt x="293" y="577"/>
                    </a:lnTo>
                    <a:lnTo>
                      <a:pt x="295" y="596"/>
                    </a:lnTo>
                    <a:lnTo>
                      <a:pt x="296" y="613"/>
                    </a:lnTo>
                    <a:lnTo>
                      <a:pt x="296" y="632"/>
                    </a:lnTo>
                    <a:lnTo>
                      <a:pt x="295" y="654"/>
                    </a:lnTo>
                    <a:lnTo>
                      <a:pt x="295" y="675"/>
                    </a:lnTo>
                    <a:lnTo>
                      <a:pt x="294" y="696"/>
                    </a:lnTo>
                    <a:lnTo>
                      <a:pt x="295" y="714"/>
                    </a:lnTo>
                    <a:lnTo>
                      <a:pt x="296" y="731"/>
                    </a:lnTo>
                    <a:lnTo>
                      <a:pt x="300" y="742"/>
                    </a:lnTo>
                    <a:lnTo>
                      <a:pt x="306" y="748"/>
                    </a:lnTo>
                    <a:lnTo>
                      <a:pt x="312" y="754"/>
                    </a:lnTo>
                    <a:lnTo>
                      <a:pt x="322" y="765"/>
                    </a:lnTo>
                    <a:lnTo>
                      <a:pt x="333" y="778"/>
                    </a:lnTo>
                    <a:lnTo>
                      <a:pt x="345" y="794"/>
                    </a:lnTo>
                    <a:lnTo>
                      <a:pt x="358" y="811"/>
                    </a:lnTo>
                    <a:lnTo>
                      <a:pt x="373" y="828"/>
                    </a:lnTo>
                    <a:lnTo>
                      <a:pt x="387" y="842"/>
                    </a:lnTo>
                    <a:lnTo>
                      <a:pt x="403" y="853"/>
                    </a:lnTo>
                    <a:lnTo>
                      <a:pt x="420" y="860"/>
                    </a:lnTo>
                    <a:lnTo>
                      <a:pt x="435" y="862"/>
                    </a:lnTo>
                    <a:lnTo>
                      <a:pt x="451" y="856"/>
                    </a:lnTo>
                    <a:lnTo>
                      <a:pt x="464" y="843"/>
                    </a:lnTo>
                    <a:lnTo>
                      <a:pt x="478" y="825"/>
                    </a:lnTo>
                    <a:lnTo>
                      <a:pt x="489" y="805"/>
                    </a:lnTo>
                    <a:lnTo>
                      <a:pt x="498" y="782"/>
                    </a:lnTo>
                    <a:lnTo>
                      <a:pt x="507" y="758"/>
                    </a:lnTo>
                    <a:lnTo>
                      <a:pt x="513" y="735"/>
                    </a:lnTo>
                    <a:lnTo>
                      <a:pt x="518" y="715"/>
                    </a:lnTo>
                    <a:lnTo>
                      <a:pt x="521" y="698"/>
                    </a:lnTo>
                    <a:lnTo>
                      <a:pt x="521" y="689"/>
                    </a:lnTo>
                    <a:lnTo>
                      <a:pt x="525" y="679"/>
                    </a:lnTo>
                    <a:lnTo>
                      <a:pt x="531" y="668"/>
                    </a:lnTo>
                    <a:lnTo>
                      <a:pt x="542" y="655"/>
                    </a:lnTo>
                    <a:lnTo>
                      <a:pt x="555" y="642"/>
                    </a:lnTo>
                    <a:lnTo>
                      <a:pt x="568" y="628"/>
                    </a:lnTo>
                    <a:lnTo>
                      <a:pt x="583" y="616"/>
                    </a:lnTo>
                    <a:lnTo>
                      <a:pt x="595" y="605"/>
                    </a:lnTo>
                    <a:lnTo>
                      <a:pt x="605" y="597"/>
                    </a:lnTo>
                    <a:lnTo>
                      <a:pt x="612" y="592"/>
                    </a:lnTo>
                    <a:lnTo>
                      <a:pt x="620" y="590"/>
                    </a:lnTo>
                    <a:lnTo>
                      <a:pt x="635" y="586"/>
                    </a:lnTo>
                    <a:lnTo>
                      <a:pt x="655" y="583"/>
                    </a:lnTo>
                    <a:lnTo>
                      <a:pt x="678" y="582"/>
                    </a:lnTo>
                    <a:lnTo>
                      <a:pt x="703" y="580"/>
                    </a:lnTo>
                    <a:lnTo>
                      <a:pt x="727" y="579"/>
                    </a:lnTo>
                    <a:lnTo>
                      <a:pt x="747" y="577"/>
                    </a:lnTo>
                    <a:lnTo>
                      <a:pt x="764" y="576"/>
                    </a:lnTo>
                    <a:lnTo>
                      <a:pt x="774" y="575"/>
                    </a:lnTo>
                    <a:lnTo>
                      <a:pt x="782" y="571"/>
                    </a:lnTo>
                    <a:lnTo>
                      <a:pt x="793" y="562"/>
                    </a:lnTo>
                    <a:lnTo>
                      <a:pt x="804" y="547"/>
                    </a:lnTo>
                    <a:lnTo>
                      <a:pt x="815" y="532"/>
                    </a:lnTo>
                    <a:lnTo>
                      <a:pt x="815" y="1186"/>
                    </a:lnTo>
                    <a:lnTo>
                      <a:pt x="0" y="1186"/>
                    </a:lnTo>
                    <a:lnTo>
                      <a:pt x="0" y="0"/>
                    </a:lnTo>
                    <a:close/>
                  </a:path>
                </a:pathLst>
              </a:custGeom>
              <a:solidFill>
                <a:srgbClr val="AAD04B"/>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5" name="Freeform 114"/>
              <p:cNvSpPr>
                <a:spLocks/>
              </p:cNvSpPr>
              <p:nvPr/>
            </p:nvSpPr>
            <p:spPr bwMode="auto">
              <a:xfrm>
                <a:off x="1392684" y="3028563"/>
                <a:ext cx="128364" cy="127197"/>
              </a:xfrm>
              <a:custGeom>
                <a:avLst/>
                <a:gdLst>
                  <a:gd name="T0" fmla="*/ 0 w 550"/>
                  <a:gd name="T1" fmla="*/ 0 h 541"/>
                  <a:gd name="T2" fmla="*/ 24 w 550"/>
                  <a:gd name="T3" fmla="*/ 15 h 541"/>
                  <a:gd name="T4" fmla="*/ 50 w 550"/>
                  <a:gd name="T5" fmla="*/ 33 h 541"/>
                  <a:gd name="T6" fmla="*/ 74 w 550"/>
                  <a:gd name="T7" fmla="*/ 53 h 541"/>
                  <a:gd name="T8" fmla="*/ 96 w 550"/>
                  <a:gd name="T9" fmla="*/ 78 h 541"/>
                  <a:gd name="T10" fmla="*/ 115 w 550"/>
                  <a:gd name="T11" fmla="*/ 104 h 541"/>
                  <a:gd name="T12" fmla="*/ 139 w 550"/>
                  <a:gd name="T13" fmla="*/ 139 h 541"/>
                  <a:gd name="T14" fmla="*/ 169 w 550"/>
                  <a:gd name="T15" fmla="*/ 173 h 541"/>
                  <a:gd name="T16" fmla="*/ 203 w 550"/>
                  <a:gd name="T17" fmla="*/ 204 h 541"/>
                  <a:gd name="T18" fmla="*/ 242 w 550"/>
                  <a:gd name="T19" fmla="*/ 234 h 541"/>
                  <a:gd name="T20" fmla="*/ 281 w 550"/>
                  <a:gd name="T21" fmla="*/ 261 h 541"/>
                  <a:gd name="T22" fmla="*/ 322 w 550"/>
                  <a:gd name="T23" fmla="*/ 287 h 541"/>
                  <a:gd name="T24" fmla="*/ 362 w 550"/>
                  <a:gd name="T25" fmla="*/ 310 h 541"/>
                  <a:gd name="T26" fmla="*/ 399 w 550"/>
                  <a:gd name="T27" fmla="*/ 330 h 541"/>
                  <a:gd name="T28" fmla="*/ 423 w 550"/>
                  <a:gd name="T29" fmla="*/ 346 h 541"/>
                  <a:gd name="T30" fmla="*/ 445 w 550"/>
                  <a:gd name="T31" fmla="*/ 364 h 541"/>
                  <a:gd name="T32" fmla="*/ 463 w 550"/>
                  <a:gd name="T33" fmla="*/ 386 h 541"/>
                  <a:gd name="T34" fmla="*/ 479 w 550"/>
                  <a:gd name="T35" fmla="*/ 410 h 541"/>
                  <a:gd name="T36" fmla="*/ 492 w 550"/>
                  <a:gd name="T37" fmla="*/ 434 h 541"/>
                  <a:gd name="T38" fmla="*/ 503 w 550"/>
                  <a:gd name="T39" fmla="*/ 457 h 541"/>
                  <a:gd name="T40" fmla="*/ 514 w 550"/>
                  <a:gd name="T41" fmla="*/ 480 h 541"/>
                  <a:gd name="T42" fmla="*/ 524 w 550"/>
                  <a:gd name="T43" fmla="*/ 501 h 541"/>
                  <a:gd name="T44" fmla="*/ 532 w 550"/>
                  <a:gd name="T45" fmla="*/ 518 h 541"/>
                  <a:gd name="T46" fmla="*/ 541 w 550"/>
                  <a:gd name="T47" fmla="*/ 531 h 541"/>
                  <a:gd name="T48" fmla="*/ 550 w 550"/>
                  <a:gd name="T49" fmla="*/ 541 h 541"/>
                  <a:gd name="T50" fmla="*/ 0 w 550"/>
                  <a:gd name="T51" fmla="*/ 541 h 541"/>
                  <a:gd name="T52" fmla="*/ 0 w 550"/>
                  <a:gd name="T53"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0" h="541">
                    <a:moveTo>
                      <a:pt x="0" y="0"/>
                    </a:moveTo>
                    <a:lnTo>
                      <a:pt x="24" y="15"/>
                    </a:lnTo>
                    <a:lnTo>
                      <a:pt x="50" y="33"/>
                    </a:lnTo>
                    <a:lnTo>
                      <a:pt x="74" y="53"/>
                    </a:lnTo>
                    <a:lnTo>
                      <a:pt x="96" y="78"/>
                    </a:lnTo>
                    <a:lnTo>
                      <a:pt x="115" y="104"/>
                    </a:lnTo>
                    <a:lnTo>
                      <a:pt x="139" y="139"/>
                    </a:lnTo>
                    <a:lnTo>
                      <a:pt x="169" y="173"/>
                    </a:lnTo>
                    <a:lnTo>
                      <a:pt x="203" y="204"/>
                    </a:lnTo>
                    <a:lnTo>
                      <a:pt x="242" y="234"/>
                    </a:lnTo>
                    <a:lnTo>
                      <a:pt x="281" y="261"/>
                    </a:lnTo>
                    <a:lnTo>
                      <a:pt x="322" y="287"/>
                    </a:lnTo>
                    <a:lnTo>
                      <a:pt x="362" y="310"/>
                    </a:lnTo>
                    <a:lnTo>
                      <a:pt x="399" y="330"/>
                    </a:lnTo>
                    <a:lnTo>
                      <a:pt x="423" y="346"/>
                    </a:lnTo>
                    <a:lnTo>
                      <a:pt x="445" y="364"/>
                    </a:lnTo>
                    <a:lnTo>
                      <a:pt x="463" y="386"/>
                    </a:lnTo>
                    <a:lnTo>
                      <a:pt x="479" y="410"/>
                    </a:lnTo>
                    <a:lnTo>
                      <a:pt x="492" y="434"/>
                    </a:lnTo>
                    <a:lnTo>
                      <a:pt x="503" y="457"/>
                    </a:lnTo>
                    <a:lnTo>
                      <a:pt x="514" y="480"/>
                    </a:lnTo>
                    <a:lnTo>
                      <a:pt x="524" y="501"/>
                    </a:lnTo>
                    <a:lnTo>
                      <a:pt x="532" y="518"/>
                    </a:lnTo>
                    <a:lnTo>
                      <a:pt x="541" y="531"/>
                    </a:lnTo>
                    <a:lnTo>
                      <a:pt x="550" y="541"/>
                    </a:lnTo>
                    <a:lnTo>
                      <a:pt x="0" y="541"/>
                    </a:lnTo>
                    <a:lnTo>
                      <a:pt x="0" y="0"/>
                    </a:lnTo>
                    <a:close/>
                  </a:path>
                </a:pathLst>
              </a:custGeom>
              <a:solidFill>
                <a:srgbClr val="D07507"/>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6" name="Freeform 115"/>
              <p:cNvSpPr>
                <a:spLocks/>
              </p:cNvSpPr>
              <p:nvPr/>
            </p:nvSpPr>
            <p:spPr bwMode="auto">
              <a:xfrm>
                <a:off x="1392684" y="3064739"/>
                <a:ext cx="101524" cy="91022"/>
              </a:xfrm>
              <a:custGeom>
                <a:avLst/>
                <a:gdLst>
                  <a:gd name="T0" fmla="*/ 0 w 435"/>
                  <a:gd name="T1" fmla="*/ 0 h 390"/>
                  <a:gd name="T2" fmla="*/ 24 w 435"/>
                  <a:gd name="T3" fmla="*/ 21 h 390"/>
                  <a:gd name="T4" fmla="*/ 49 w 435"/>
                  <a:gd name="T5" fmla="*/ 43 h 390"/>
                  <a:gd name="T6" fmla="*/ 69 w 435"/>
                  <a:gd name="T7" fmla="*/ 68 h 390"/>
                  <a:gd name="T8" fmla="*/ 87 w 435"/>
                  <a:gd name="T9" fmla="*/ 93 h 390"/>
                  <a:gd name="T10" fmla="*/ 103 w 435"/>
                  <a:gd name="T11" fmla="*/ 115 h 390"/>
                  <a:gd name="T12" fmla="*/ 122 w 435"/>
                  <a:gd name="T13" fmla="*/ 133 h 390"/>
                  <a:gd name="T14" fmla="*/ 146 w 435"/>
                  <a:gd name="T15" fmla="*/ 149 h 390"/>
                  <a:gd name="T16" fmla="*/ 174 w 435"/>
                  <a:gd name="T17" fmla="*/ 162 h 390"/>
                  <a:gd name="T18" fmla="*/ 203 w 435"/>
                  <a:gd name="T19" fmla="*/ 174 h 390"/>
                  <a:gd name="T20" fmla="*/ 234 w 435"/>
                  <a:gd name="T21" fmla="*/ 185 h 390"/>
                  <a:gd name="T22" fmla="*/ 266 w 435"/>
                  <a:gd name="T23" fmla="*/ 197 h 390"/>
                  <a:gd name="T24" fmla="*/ 298 w 435"/>
                  <a:gd name="T25" fmla="*/ 209 h 390"/>
                  <a:gd name="T26" fmla="*/ 329 w 435"/>
                  <a:gd name="T27" fmla="*/ 223 h 390"/>
                  <a:gd name="T28" fmla="*/ 359 w 435"/>
                  <a:gd name="T29" fmla="*/ 238 h 390"/>
                  <a:gd name="T30" fmla="*/ 379 w 435"/>
                  <a:gd name="T31" fmla="*/ 254 h 390"/>
                  <a:gd name="T32" fmla="*/ 396 w 435"/>
                  <a:gd name="T33" fmla="*/ 272 h 390"/>
                  <a:gd name="T34" fmla="*/ 409 w 435"/>
                  <a:gd name="T35" fmla="*/ 294 h 390"/>
                  <a:gd name="T36" fmla="*/ 420 w 435"/>
                  <a:gd name="T37" fmla="*/ 317 h 390"/>
                  <a:gd name="T38" fmla="*/ 427 w 435"/>
                  <a:gd name="T39" fmla="*/ 341 h 390"/>
                  <a:gd name="T40" fmla="*/ 433 w 435"/>
                  <a:gd name="T41" fmla="*/ 365 h 390"/>
                  <a:gd name="T42" fmla="*/ 435 w 435"/>
                  <a:gd name="T43" fmla="*/ 390 h 390"/>
                  <a:gd name="T44" fmla="*/ 0 w 435"/>
                  <a:gd name="T45" fmla="*/ 390 h 390"/>
                  <a:gd name="T46" fmla="*/ 0 w 435"/>
                  <a:gd name="T4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5" h="390">
                    <a:moveTo>
                      <a:pt x="0" y="0"/>
                    </a:moveTo>
                    <a:lnTo>
                      <a:pt x="24" y="21"/>
                    </a:lnTo>
                    <a:lnTo>
                      <a:pt x="49" y="43"/>
                    </a:lnTo>
                    <a:lnTo>
                      <a:pt x="69" y="68"/>
                    </a:lnTo>
                    <a:lnTo>
                      <a:pt x="87" y="93"/>
                    </a:lnTo>
                    <a:lnTo>
                      <a:pt x="103" y="115"/>
                    </a:lnTo>
                    <a:lnTo>
                      <a:pt x="122" y="133"/>
                    </a:lnTo>
                    <a:lnTo>
                      <a:pt x="146" y="149"/>
                    </a:lnTo>
                    <a:lnTo>
                      <a:pt x="174" y="162"/>
                    </a:lnTo>
                    <a:lnTo>
                      <a:pt x="203" y="174"/>
                    </a:lnTo>
                    <a:lnTo>
                      <a:pt x="234" y="185"/>
                    </a:lnTo>
                    <a:lnTo>
                      <a:pt x="266" y="197"/>
                    </a:lnTo>
                    <a:lnTo>
                      <a:pt x="298" y="209"/>
                    </a:lnTo>
                    <a:lnTo>
                      <a:pt x="329" y="223"/>
                    </a:lnTo>
                    <a:lnTo>
                      <a:pt x="359" y="238"/>
                    </a:lnTo>
                    <a:lnTo>
                      <a:pt x="379" y="254"/>
                    </a:lnTo>
                    <a:lnTo>
                      <a:pt x="396" y="272"/>
                    </a:lnTo>
                    <a:lnTo>
                      <a:pt x="409" y="294"/>
                    </a:lnTo>
                    <a:lnTo>
                      <a:pt x="420" y="317"/>
                    </a:lnTo>
                    <a:lnTo>
                      <a:pt x="427" y="341"/>
                    </a:lnTo>
                    <a:lnTo>
                      <a:pt x="433" y="365"/>
                    </a:lnTo>
                    <a:lnTo>
                      <a:pt x="435" y="390"/>
                    </a:lnTo>
                    <a:lnTo>
                      <a:pt x="0" y="390"/>
                    </a:lnTo>
                    <a:lnTo>
                      <a:pt x="0" y="0"/>
                    </a:lnTo>
                    <a:close/>
                  </a:path>
                </a:pathLst>
              </a:custGeom>
              <a:solidFill>
                <a:srgbClr val="FABE3C"/>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7" name="Freeform 116"/>
              <p:cNvSpPr>
                <a:spLocks/>
              </p:cNvSpPr>
              <p:nvPr/>
            </p:nvSpPr>
            <p:spPr bwMode="auto">
              <a:xfrm>
                <a:off x="1507044" y="2844187"/>
                <a:ext cx="75851" cy="128364"/>
              </a:xfrm>
              <a:custGeom>
                <a:avLst/>
                <a:gdLst>
                  <a:gd name="T0" fmla="*/ 0 w 326"/>
                  <a:gd name="T1" fmla="*/ 0 h 551"/>
                  <a:gd name="T2" fmla="*/ 326 w 326"/>
                  <a:gd name="T3" fmla="*/ 0 h 551"/>
                  <a:gd name="T4" fmla="*/ 326 w 326"/>
                  <a:gd name="T5" fmla="*/ 548 h 551"/>
                  <a:gd name="T6" fmla="*/ 322 w 326"/>
                  <a:gd name="T7" fmla="*/ 549 h 551"/>
                  <a:gd name="T8" fmla="*/ 319 w 326"/>
                  <a:gd name="T9" fmla="*/ 550 h 551"/>
                  <a:gd name="T10" fmla="*/ 308 w 326"/>
                  <a:gd name="T11" fmla="*/ 551 h 551"/>
                  <a:gd name="T12" fmla="*/ 292 w 326"/>
                  <a:gd name="T13" fmla="*/ 548 h 551"/>
                  <a:gd name="T14" fmla="*/ 275 w 326"/>
                  <a:gd name="T15" fmla="*/ 541 h 551"/>
                  <a:gd name="T16" fmla="*/ 256 w 326"/>
                  <a:gd name="T17" fmla="*/ 533 h 551"/>
                  <a:gd name="T18" fmla="*/ 237 w 326"/>
                  <a:gd name="T19" fmla="*/ 523 h 551"/>
                  <a:gd name="T20" fmla="*/ 218 w 326"/>
                  <a:gd name="T21" fmla="*/ 514 h 551"/>
                  <a:gd name="T22" fmla="*/ 202 w 326"/>
                  <a:gd name="T23" fmla="*/ 503 h 551"/>
                  <a:gd name="T24" fmla="*/ 187 w 326"/>
                  <a:gd name="T25" fmla="*/ 493 h 551"/>
                  <a:gd name="T26" fmla="*/ 177 w 326"/>
                  <a:gd name="T27" fmla="*/ 486 h 551"/>
                  <a:gd name="T28" fmla="*/ 173 w 326"/>
                  <a:gd name="T29" fmla="*/ 480 h 551"/>
                  <a:gd name="T30" fmla="*/ 173 w 326"/>
                  <a:gd name="T31" fmla="*/ 474 h 551"/>
                  <a:gd name="T32" fmla="*/ 174 w 326"/>
                  <a:gd name="T33" fmla="*/ 464 h 551"/>
                  <a:gd name="T34" fmla="*/ 177 w 326"/>
                  <a:gd name="T35" fmla="*/ 452 h 551"/>
                  <a:gd name="T36" fmla="*/ 182 w 326"/>
                  <a:gd name="T37" fmla="*/ 437 h 551"/>
                  <a:gd name="T38" fmla="*/ 188 w 326"/>
                  <a:gd name="T39" fmla="*/ 421 h 551"/>
                  <a:gd name="T40" fmla="*/ 194 w 326"/>
                  <a:gd name="T41" fmla="*/ 405 h 551"/>
                  <a:gd name="T42" fmla="*/ 199 w 326"/>
                  <a:gd name="T43" fmla="*/ 389 h 551"/>
                  <a:gd name="T44" fmla="*/ 203 w 326"/>
                  <a:gd name="T45" fmla="*/ 375 h 551"/>
                  <a:gd name="T46" fmla="*/ 205 w 326"/>
                  <a:gd name="T47" fmla="*/ 363 h 551"/>
                  <a:gd name="T48" fmla="*/ 205 w 326"/>
                  <a:gd name="T49" fmla="*/ 354 h 551"/>
                  <a:gd name="T50" fmla="*/ 203 w 326"/>
                  <a:gd name="T51" fmla="*/ 350 h 551"/>
                  <a:gd name="T52" fmla="*/ 194 w 326"/>
                  <a:gd name="T53" fmla="*/ 346 h 551"/>
                  <a:gd name="T54" fmla="*/ 185 w 326"/>
                  <a:gd name="T55" fmla="*/ 338 h 551"/>
                  <a:gd name="T56" fmla="*/ 174 w 326"/>
                  <a:gd name="T57" fmla="*/ 329 h 551"/>
                  <a:gd name="T58" fmla="*/ 162 w 326"/>
                  <a:gd name="T59" fmla="*/ 319 h 551"/>
                  <a:gd name="T60" fmla="*/ 150 w 326"/>
                  <a:gd name="T61" fmla="*/ 311 h 551"/>
                  <a:gd name="T62" fmla="*/ 139 w 326"/>
                  <a:gd name="T63" fmla="*/ 303 h 551"/>
                  <a:gd name="T64" fmla="*/ 129 w 326"/>
                  <a:gd name="T65" fmla="*/ 300 h 551"/>
                  <a:gd name="T66" fmla="*/ 123 w 326"/>
                  <a:gd name="T67" fmla="*/ 301 h 551"/>
                  <a:gd name="T68" fmla="*/ 116 w 326"/>
                  <a:gd name="T69" fmla="*/ 302 h 551"/>
                  <a:gd name="T70" fmla="*/ 105 w 326"/>
                  <a:gd name="T71" fmla="*/ 300 h 551"/>
                  <a:gd name="T72" fmla="*/ 90 w 326"/>
                  <a:gd name="T73" fmla="*/ 295 h 551"/>
                  <a:gd name="T74" fmla="*/ 75 w 326"/>
                  <a:gd name="T75" fmla="*/ 288 h 551"/>
                  <a:gd name="T76" fmla="*/ 58 w 326"/>
                  <a:gd name="T77" fmla="*/ 279 h 551"/>
                  <a:gd name="T78" fmla="*/ 42 w 326"/>
                  <a:gd name="T79" fmla="*/ 268 h 551"/>
                  <a:gd name="T80" fmla="*/ 27 w 326"/>
                  <a:gd name="T81" fmla="*/ 259 h 551"/>
                  <a:gd name="T82" fmla="*/ 17 w 326"/>
                  <a:gd name="T83" fmla="*/ 249 h 551"/>
                  <a:gd name="T84" fmla="*/ 9 w 326"/>
                  <a:gd name="T85" fmla="*/ 240 h 551"/>
                  <a:gd name="T86" fmla="*/ 7 w 326"/>
                  <a:gd name="T87" fmla="*/ 231 h 551"/>
                  <a:gd name="T88" fmla="*/ 4 w 326"/>
                  <a:gd name="T89" fmla="*/ 215 h 551"/>
                  <a:gd name="T90" fmla="*/ 3 w 326"/>
                  <a:gd name="T91" fmla="*/ 194 h 551"/>
                  <a:gd name="T92" fmla="*/ 2 w 326"/>
                  <a:gd name="T93" fmla="*/ 170 h 551"/>
                  <a:gd name="T94" fmla="*/ 1 w 326"/>
                  <a:gd name="T95" fmla="*/ 142 h 551"/>
                  <a:gd name="T96" fmla="*/ 1 w 326"/>
                  <a:gd name="T97" fmla="*/ 115 h 551"/>
                  <a:gd name="T98" fmla="*/ 1 w 326"/>
                  <a:gd name="T99" fmla="*/ 86 h 551"/>
                  <a:gd name="T100" fmla="*/ 1 w 326"/>
                  <a:gd name="T101" fmla="*/ 59 h 551"/>
                  <a:gd name="T102" fmla="*/ 1 w 326"/>
                  <a:gd name="T103" fmla="*/ 35 h 551"/>
                  <a:gd name="T104" fmla="*/ 1 w 326"/>
                  <a:gd name="T105" fmla="*/ 14 h 551"/>
                  <a:gd name="T106" fmla="*/ 0 w 326"/>
                  <a:gd name="T107"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6" h="551">
                    <a:moveTo>
                      <a:pt x="0" y="0"/>
                    </a:moveTo>
                    <a:lnTo>
                      <a:pt x="326" y="0"/>
                    </a:lnTo>
                    <a:lnTo>
                      <a:pt x="326" y="548"/>
                    </a:lnTo>
                    <a:lnTo>
                      <a:pt x="322" y="549"/>
                    </a:lnTo>
                    <a:lnTo>
                      <a:pt x="319" y="550"/>
                    </a:lnTo>
                    <a:lnTo>
                      <a:pt x="308" y="551"/>
                    </a:lnTo>
                    <a:lnTo>
                      <a:pt x="292" y="548"/>
                    </a:lnTo>
                    <a:lnTo>
                      <a:pt x="275" y="541"/>
                    </a:lnTo>
                    <a:lnTo>
                      <a:pt x="256" y="533"/>
                    </a:lnTo>
                    <a:lnTo>
                      <a:pt x="237" y="523"/>
                    </a:lnTo>
                    <a:lnTo>
                      <a:pt x="218" y="514"/>
                    </a:lnTo>
                    <a:lnTo>
                      <a:pt x="202" y="503"/>
                    </a:lnTo>
                    <a:lnTo>
                      <a:pt x="187" y="493"/>
                    </a:lnTo>
                    <a:lnTo>
                      <a:pt x="177" y="486"/>
                    </a:lnTo>
                    <a:lnTo>
                      <a:pt x="173" y="480"/>
                    </a:lnTo>
                    <a:lnTo>
                      <a:pt x="173" y="474"/>
                    </a:lnTo>
                    <a:lnTo>
                      <a:pt x="174" y="464"/>
                    </a:lnTo>
                    <a:lnTo>
                      <a:pt x="177" y="452"/>
                    </a:lnTo>
                    <a:lnTo>
                      <a:pt x="182" y="437"/>
                    </a:lnTo>
                    <a:lnTo>
                      <a:pt x="188" y="421"/>
                    </a:lnTo>
                    <a:lnTo>
                      <a:pt x="194" y="405"/>
                    </a:lnTo>
                    <a:lnTo>
                      <a:pt x="199" y="389"/>
                    </a:lnTo>
                    <a:lnTo>
                      <a:pt x="203" y="375"/>
                    </a:lnTo>
                    <a:lnTo>
                      <a:pt x="205" y="363"/>
                    </a:lnTo>
                    <a:lnTo>
                      <a:pt x="205" y="354"/>
                    </a:lnTo>
                    <a:lnTo>
                      <a:pt x="203" y="350"/>
                    </a:lnTo>
                    <a:lnTo>
                      <a:pt x="194" y="346"/>
                    </a:lnTo>
                    <a:lnTo>
                      <a:pt x="185" y="338"/>
                    </a:lnTo>
                    <a:lnTo>
                      <a:pt x="174" y="329"/>
                    </a:lnTo>
                    <a:lnTo>
                      <a:pt x="162" y="319"/>
                    </a:lnTo>
                    <a:lnTo>
                      <a:pt x="150" y="311"/>
                    </a:lnTo>
                    <a:lnTo>
                      <a:pt x="139" y="303"/>
                    </a:lnTo>
                    <a:lnTo>
                      <a:pt x="129" y="300"/>
                    </a:lnTo>
                    <a:lnTo>
                      <a:pt x="123" y="301"/>
                    </a:lnTo>
                    <a:lnTo>
                      <a:pt x="116" y="302"/>
                    </a:lnTo>
                    <a:lnTo>
                      <a:pt x="105" y="300"/>
                    </a:lnTo>
                    <a:lnTo>
                      <a:pt x="90" y="295"/>
                    </a:lnTo>
                    <a:lnTo>
                      <a:pt x="75" y="288"/>
                    </a:lnTo>
                    <a:lnTo>
                      <a:pt x="58" y="279"/>
                    </a:lnTo>
                    <a:lnTo>
                      <a:pt x="42" y="268"/>
                    </a:lnTo>
                    <a:lnTo>
                      <a:pt x="27" y="259"/>
                    </a:lnTo>
                    <a:lnTo>
                      <a:pt x="17" y="249"/>
                    </a:lnTo>
                    <a:lnTo>
                      <a:pt x="9" y="240"/>
                    </a:lnTo>
                    <a:lnTo>
                      <a:pt x="7" y="231"/>
                    </a:lnTo>
                    <a:lnTo>
                      <a:pt x="4" y="215"/>
                    </a:lnTo>
                    <a:lnTo>
                      <a:pt x="3" y="194"/>
                    </a:lnTo>
                    <a:lnTo>
                      <a:pt x="2" y="170"/>
                    </a:lnTo>
                    <a:lnTo>
                      <a:pt x="1" y="142"/>
                    </a:lnTo>
                    <a:lnTo>
                      <a:pt x="1" y="115"/>
                    </a:lnTo>
                    <a:lnTo>
                      <a:pt x="1" y="86"/>
                    </a:lnTo>
                    <a:lnTo>
                      <a:pt x="1" y="59"/>
                    </a:lnTo>
                    <a:lnTo>
                      <a:pt x="1" y="35"/>
                    </a:lnTo>
                    <a:lnTo>
                      <a:pt x="1" y="14"/>
                    </a:lnTo>
                    <a:lnTo>
                      <a:pt x="0" y="0"/>
                    </a:lnTo>
                    <a:close/>
                  </a:path>
                </a:pathLst>
              </a:custGeom>
              <a:solidFill>
                <a:srgbClr val="AAD04B"/>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8" name="Freeform 117"/>
              <p:cNvSpPr>
                <a:spLocks/>
              </p:cNvSpPr>
              <p:nvPr/>
            </p:nvSpPr>
            <p:spPr bwMode="auto">
              <a:xfrm>
                <a:off x="1441695" y="3088078"/>
                <a:ext cx="33841" cy="35008"/>
              </a:xfrm>
              <a:custGeom>
                <a:avLst/>
                <a:gdLst>
                  <a:gd name="T0" fmla="*/ 73 w 147"/>
                  <a:gd name="T1" fmla="*/ 0 h 147"/>
                  <a:gd name="T2" fmla="*/ 96 w 147"/>
                  <a:gd name="T3" fmla="*/ 4 h 147"/>
                  <a:gd name="T4" fmla="*/ 116 w 147"/>
                  <a:gd name="T5" fmla="*/ 15 h 147"/>
                  <a:gd name="T6" fmla="*/ 132 w 147"/>
                  <a:gd name="T7" fmla="*/ 31 h 147"/>
                  <a:gd name="T8" fmla="*/ 143 w 147"/>
                  <a:gd name="T9" fmla="*/ 51 h 147"/>
                  <a:gd name="T10" fmla="*/ 147 w 147"/>
                  <a:gd name="T11" fmla="*/ 74 h 147"/>
                  <a:gd name="T12" fmla="*/ 143 w 147"/>
                  <a:gd name="T13" fmla="*/ 97 h 147"/>
                  <a:gd name="T14" fmla="*/ 132 w 147"/>
                  <a:gd name="T15" fmla="*/ 116 h 147"/>
                  <a:gd name="T16" fmla="*/ 116 w 147"/>
                  <a:gd name="T17" fmla="*/ 132 h 147"/>
                  <a:gd name="T18" fmla="*/ 96 w 147"/>
                  <a:gd name="T19" fmla="*/ 143 h 147"/>
                  <a:gd name="T20" fmla="*/ 73 w 147"/>
                  <a:gd name="T21" fmla="*/ 147 h 147"/>
                  <a:gd name="T22" fmla="*/ 50 w 147"/>
                  <a:gd name="T23" fmla="*/ 143 h 147"/>
                  <a:gd name="T24" fmla="*/ 31 w 147"/>
                  <a:gd name="T25" fmla="*/ 132 h 147"/>
                  <a:gd name="T26" fmla="*/ 15 w 147"/>
                  <a:gd name="T27" fmla="*/ 116 h 147"/>
                  <a:gd name="T28" fmla="*/ 4 w 147"/>
                  <a:gd name="T29" fmla="*/ 97 h 147"/>
                  <a:gd name="T30" fmla="*/ 0 w 147"/>
                  <a:gd name="T31" fmla="*/ 74 h 147"/>
                  <a:gd name="T32" fmla="*/ 4 w 147"/>
                  <a:gd name="T33" fmla="*/ 51 h 147"/>
                  <a:gd name="T34" fmla="*/ 15 w 147"/>
                  <a:gd name="T35" fmla="*/ 31 h 147"/>
                  <a:gd name="T36" fmla="*/ 31 w 147"/>
                  <a:gd name="T37" fmla="*/ 15 h 147"/>
                  <a:gd name="T38" fmla="*/ 50 w 147"/>
                  <a:gd name="T39" fmla="*/ 4 h 147"/>
                  <a:gd name="T40" fmla="*/ 73 w 147"/>
                  <a:gd name="T4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7" h="147">
                    <a:moveTo>
                      <a:pt x="73" y="0"/>
                    </a:moveTo>
                    <a:lnTo>
                      <a:pt x="96" y="4"/>
                    </a:lnTo>
                    <a:lnTo>
                      <a:pt x="116" y="15"/>
                    </a:lnTo>
                    <a:lnTo>
                      <a:pt x="132" y="31"/>
                    </a:lnTo>
                    <a:lnTo>
                      <a:pt x="143" y="51"/>
                    </a:lnTo>
                    <a:lnTo>
                      <a:pt x="147" y="74"/>
                    </a:lnTo>
                    <a:lnTo>
                      <a:pt x="143" y="97"/>
                    </a:lnTo>
                    <a:lnTo>
                      <a:pt x="132" y="116"/>
                    </a:lnTo>
                    <a:lnTo>
                      <a:pt x="116" y="132"/>
                    </a:lnTo>
                    <a:lnTo>
                      <a:pt x="96" y="143"/>
                    </a:lnTo>
                    <a:lnTo>
                      <a:pt x="73" y="147"/>
                    </a:lnTo>
                    <a:lnTo>
                      <a:pt x="50" y="143"/>
                    </a:lnTo>
                    <a:lnTo>
                      <a:pt x="31" y="132"/>
                    </a:lnTo>
                    <a:lnTo>
                      <a:pt x="15" y="116"/>
                    </a:lnTo>
                    <a:lnTo>
                      <a:pt x="4" y="97"/>
                    </a:lnTo>
                    <a:lnTo>
                      <a:pt x="0" y="74"/>
                    </a:lnTo>
                    <a:lnTo>
                      <a:pt x="4" y="51"/>
                    </a:lnTo>
                    <a:lnTo>
                      <a:pt x="15" y="31"/>
                    </a:lnTo>
                    <a:lnTo>
                      <a:pt x="31" y="15"/>
                    </a:lnTo>
                    <a:lnTo>
                      <a:pt x="50" y="4"/>
                    </a:lnTo>
                    <a:lnTo>
                      <a:pt x="73"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99" name="Freeform 118"/>
              <p:cNvSpPr>
                <a:spLocks/>
              </p:cNvSpPr>
              <p:nvPr/>
            </p:nvSpPr>
            <p:spPr bwMode="auto">
              <a:xfrm>
                <a:off x="1526882" y="3077575"/>
                <a:ext cx="26840" cy="26840"/>
              </a:xfrm>
              <a:custGeom>
                <a:avLst/>
                <a:gdLst>
                  <a:gd name="T0" fmla="*/ 58 w 116"/>
                  <a:gd name="T1" fmla="*/ 0 h 116"/>
                  <a:gd name="T2" fmla="*/ 76 w 116"/>
                  <a:gd name="T3" fmla="*/ 3 h 116"/>
                  <a:gd name="T4" fmla="*/ 92 w 116"/>
                  <a:gd name="T5" fmla="*/ 11 h 116"/>
                  <a:gd name="T6" fmla="*/ 104 w 116"/>
                  <a:gd name="T7" fmla="*/ 25 h 116"/>
                  <a:gd name="T8" fmla="*/ 113 w 116"/>
                  <a:gd name="T9" fmla="*/ 40 h 116"/>
                  <a:gd name="T10" fmla="*/ 116 w 116"/>
                  <a:gd name="T11" fmla="*/ 58 h 116"/>
                  <a:gd name="T12" fmla="*/ 113 w 116"/>
                  <a:gd name="T13" fmla="*/ 77 h 116"/>
                  <a:gd name="T14" fmla="*/ 104 w 116"/>
                  <a:gd name="T15" fmla="*/ 92 h 116"/>
                  <a:gd name="T16" fmla="*/ 92 w 116"/>
                  <a:gd name="T17" fmla="*/ 104 h 116"/>
                  <a:gd name="T18" fmla="*/ 76 w 116"/>
                  <a:gd name="T19" fmla="*/ 113 h 116"/>
                  <a:gd name="T20" fmla="*/ 58 w 116"/>
                  <a:gd name="T21" fmla="*/ 116 h 116"/>
                  <a:gd name="T22" fmla="*/ 40 w 116"/>
                  <a:gd name="T23" fmla="*/ 113 h 116"/>
                  <a:gd name="T24" fmla="*/ 24 w 116"/>
                  <a:gd name="T25" fmla="*/ 104 h 116"/>
                  <a:gd name="T26" fmla="*/ 11 w 116"/>
                  <a:gd name="T27" fmla="*/ 92 h 116"/>
                  <a:gd name="T28" fmla="*/ 4 w 116"/>
                  <a:gd name="T29" fmla="*/ 77 h 116"/>
                  <a:gd name="T30" fmla="*/ 0 w 116"/>
                  <a:gd name="T31" fmla="*/ 58 h 116"/>
                  <a:gd name="T32" fmla="*/ 4 w 116"/>
                  <a:gd name="T33" fmla="*/ 40 h 116"/>
                  <a:gd name="T34" fmla="*/ 11 w 116"/>
                  <a:gd name="T35" fmla="*/ 25 h 116"/>
                  <a:gd name="T36" fmla="*/ 24 w 116"/>
                  <a:gd name="T37" fmla="*/ 11 h 116"/>
                  <a:gd name="T38" fmla="*/ 40 w 116"/>
                  <a:gd name="T39" fmla="*/ 3 h 116"/>
                  <a:gd name="T40" fmla="*/ 58 w 116"/>
                  <a:gd name="T4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6">
                    <a:moveTo>
                      <a:pt x="58" y="0"/>
                    </a:moveTo>
                    <a:lnTo>
                      <a:pt x="76" y="3"/>
                    </a:lnTo>
                    <a:lnTo>
                      <a:pt x="92" y="11"/>
                    </a:lnTo>
                    <a:lnTo>
                      <a:pt x="104" y="25"/>
                    </a:lnTo>
                    <a:lnTo>
                      <a:pt x="113" y="40"/>
                    </a:lnTo>
                    <a:lnTo>
                      <a:pt x="116" y="58"/>
                    </a:lnTo>
                    <a:lnTo>
                      <a:pt x="113" y="77"/>
                    </a:lnTo>
                    <a:lnTo>
                      <a:pt x="104" y="92"/>
                    </a:lnTo>
                    <a:lnTo>
                      <a:pt x="92" y="104"/>
                    </a:lnTo>
                    <a:lnTo>
                      <a:pt x="76" y="113"/>
                    </a:lnTo>
                    <a:lnTo>
                      <a:pt x="58" y="116"/>
                    </a:lnTo>
                    <a:lnTo>
                      <a:pt x="40" y="113"/>
                    </a:lnTo>
                    <a:lnTo>
                      <a:pt x="24" y="104"/>
                    </a:lnTo>
                    <a:lnTo>
                      <a:pt x="11" y="92"/>
                    </a:lnTo>
                    <a:lnTo>
                      <a:pt x="4" y="77"/>
                    </a:lnTo>
                    <a:lnTo>
                      <a:pt x="0" y="58"/>
                    </a:lnTo>
                    <a:lnTo>
                      <a:pt x="4" y="40"/>
                    </a:lnTo>
                    <a:lnTo>
                      <a:pt x="11" y="25"/>
                    </a:lnTo>
                    <a:lnTo>
                      <a:pt x="24" y="11"/>
                    </a:lnTo>
                    <a:lnTo>
                      <a:pt x="40" y="3"/>
                    </a:lnTo>
                    <a:lnTo>
                      <a:pt x="5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00" name="Freeform 119"/>
              <p:cNvSpPr>
                <a:spLocks/>
              </p:cNvSpPr>
              <p:nvPr/>
            </p:nvSpPr>
            <p:spPr bwMode="auto">
              <a:xfrm>
                <a:off x="1417189" y="3008725"/>
                <a:ext cx="26840" cy="26840"/>
              </a:xfrm>
              <a:custGeom>
                <a:avLst/>
                <a:gdLst>
                  <a:gd name="T0" fmla="*/ 58 w 116"/>
                  <a:gd name="T1" fmla="*/ 0 h 116"/>
                  <a:gd name="T2" fmla="*/ 76 w 116"/>
                  <a:gd name="T3" fmla="*/ 3 h 116"/>
                  <a:gd name="T4" fmla="*/ 92 w 116"/>
                  <a:gd name="T5" fmla="*/ 11 h 116"/>
                  <a:gd name="T6" fmla="*/ 105 w 116"/>
                  <a:gd name="T7" fmla="*/ 24 h 116"/>
                  <a:gd name="T8" fmla="*/ 113 w 116"/>
                  <a:gd name="T9" fmla="*/ 40 h 116"/>
                  <a:gd name="T10" fmla="*/ 116 w 116"/>
                  <a:gd name="T11" fmla="*/ 58 h 116"/>
                  <a:gd name="T12" fmla="*/ 113 w 116"/>
                  <a:gd name="T13" fmla="*/ 76 h 116"/>
                  <a:gd name="T14" fmla="*/ 105 w 116"/>
                  <a:gd name="T15" fmla="*/ 92 h 116"/>
                  <a:gd name="T16" fmla="*/ 92 w 116"/>
                  <a:gd name="T17" fmla="*/ 104 h 116"/>
                  <a:gd name="T18" fmla="*/ 76 w 116"/>
                  <a:gd name="T19" fmla="*/ 113 h 116"/>
                  <a:gd name="T20" fmla="*/ 58 w 116"/>
                  <a:gd name="T21" fmla="*/ 116 h 116"/>
                  <a:gd name="T22" fmla="*/ 40 w 116"/>
                  <a:gd name="T23" fmla="*/ 113 h 116"/>
                  <a:gd name="T24" fmla="*/ 24 w 116"/>
                  <a:gd name="T25" fmla="*/ 104 h 116"/>
                  <a:gd name="T26" fmla="*/ 12 w 116"/>
                  <a:gd name="T27" fmla="*/ 92 h 116"/>
                  <a:gd name="T28" fmla="*/ 4 w 116"/>
                  <a:gd name="T29" fmla="*/ 76 h 116"/>
                  <a:gd name="T30" fmla="*/ 0 w 116"/>
                  <a:gd name="T31" fmla="*/ 58 h 116"/>
                  <a:gd name="T32" fmla="*/ 4 w 116"/>
                  <a:gd name="T33" fmla="*/ 40 h 116"/>
                  <a:gd name="T34" fmla="*/ 12 w 116"/>
                  <a:gd name="T35" fmla="*/ 24 h 116"/>
                  <a:gd name="T36" fmla="*/ 24 w 116"/>
                  <a:gd name="T37" fmla="*/ 11 h 116"/>
                  <a:gd name="T38" fmla="*/ 40 w 116"/>
                  <a:gd name="T39" fmla="*/ 3 h 116"/>
                  <a:gd name="T40" fmla="*/ 58 w 116"/>
                  <a:gd name="T4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6">
                    <a:moveTo>
                      <a:pt x="58" y="0"/>
                    </a:moveTo>
                    <a:lnTo>
                      <a:pt x="76" y="3"/>
                    </a:lnTo>
                    <a:lnTo>
                      <a:pt x="92" y="11"/>
                    </a:lnTo>
                    <a:lnTo>
                      <a:pt x="105" y="24"/>
                    </a:lnTo>
                    <a:lnTo>
                      <a:pt x="113" y="40"/>
                    </a:lnTo>
                    <a:lnTo>
                      <a:pt x="116" y="58"/>
                    </a:lnTo>
                    <a:lnTo>
                      <a:pt x="113" y="76"/>
                    </a:lnTo>
                    <a:lnTo>
                      <a:pt x="105" y="92"/>
                    </a:lnTo>
                    <a:lnTo>
                      <a:pt x="92" y="104"/>
                    </a:lnTo>
                    <a:lnTo>
                      <a:pt x="76" y="113"/>
                    </a:lnTo>
                    <a:lnTo>
                      <a:pt x="58" y="116"/>
                    </a:lnTo>
                    <a:lnTo>
                      <a:pt x="40" y="113"/>
                    </a:lnTo>
                    <a:lnTo>
                      <a:pt x="24" y="104"/>
                    </a:lnTo>
                    <a:lnTo>
                      <a:pt x="12" y="92"/>
                    </a:lnTo>
                    <a:lnTo>
                      <a:pt x="4" y="76"/>
                    </a:lnTo>
                    <a:lnTo>
                      <a:pt x="0" y="58"/>
                    </a:lnTo>
                    <a:lnTo>
                      <a:pt x="4" y="40"/>
                    </a:lnTo>
                    <a:lnTo>
                      <a:pt x="12" y="24"/>
                    </a:lnTo>
                    <a:lnTo>
                      <a:pt x="24" y="11"/>
                    </a:lnTo>
                    <a:lnTo>
                      <a:pt x="40" y="3"/>
                    </a:lnTo>
                    <a:lnTo>
                      <a:pt x="5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101" name="Freeform 120"/>
              <p:cNvSpPr>
                <a:spLocks/>
              </p:cNvSpPr>
              <p:nvPr/>
            </p:nvSpPr>
            <p:spPr bwMode="auto">
              <a:xfrm>
                <a:off x="1528049" y="2868692"/>
                <a:ext cx="28007" cy="26840"/>
              </a:xfrm>
              <a:custGeom>
                <a:avLst/>
                <a:gdLst>
                  <a:gd name="T0" fmla="*/ 58 w 116"/>
                  <a:gd name="T1" fmla="*/ 0 h 116"/>
                  <a:gd name="T2" fmla="*/ 76 w 116"/>
                  <a:gd name="T3" fmla="*/ 3 h 116"/>
                  <a:gd name="T4" fmla="*/ 91 w 116"/>
                  <a:gd name="T5" fmla="*/ 11 h 116"/>
                  <a:gd name="T6" fmla="*/ 105 w 116"/>
                  <a:gd name="T7" fmla="*/ 24 h 116"/>
                  <a:gd name="T8" fmla="*/ 113 w 116"/>
                  <a:gd name="T9" fmla="*/ 40 h 116"/>
                  <a:gd name="T10" fmla="*/ 116 w 116"/>
                  <a:gd name="T11" fmla="*/ 58 h 116"/>
                  <a:gd name="T12" fmla="*/ 113 w 116"/>
                  <a:gd name="T13" fmla="*/ 76 h 116"/>
                  <a:gd name="T14" fmla="*/ 105 w 116"/>
                  <a:gd name="T15" fmla="*/ 92 h 116"/>
                  <a:gd name="T16" fmla="*/ 91 w 116"/>
                  <a:gd name="T17" fmla="*/ 104 h 116"/>
                  <a:gd name="T18" fmla="*/ 76 w 116"/>
                  <a:gd name="T19" fmla="*/ 113 h 116"/>
                  <a:gd name="T20" fmla="*/ 58 w 116"/>
                  <a:gd name="T21" fmla="*/ 116 h 116"/>
                  <a:gd name="T22" fmla="*/ 39 w 116"/>
                  <a:gd name="T23" fmla="*/ 113 h 116"/>
                  <a:gd name="T24" fmla="*/ 24 w 116"/>
                  <a:gd name="T25" fmla="*/ 104 h 116"/>
                  <a:gd name="T26" fmla="*/ 12 w 116"/>
                  <a:gd name="T27" fmla="*/ 92 h 116"/>
                  <a:gd name="T28" fmla="*/ 3 w 116"/>
                  <a:gd name="T29" fmla="*/ 76 h 116"/>
                  <a:gd name="T30" fmla="*/ 0 w 116"/>
                  <a:gd name="T31" fmla="*/ 58 h 116"/>
                  <a:gd name="T32" fmla="*/ 3 w 116"/>
                  <a:gd name="T33" fmla="*/ 40 h 116"/>
                  <a:gd name="T34" fmla="*/ 12 w 116"/>
                  <a:gd name="T35" fmla="*/ 24 h 116"/>
                  <a:gd name="T36" fmla="*/ 24 w 116"/>
                  <a:gd name="T37" fmla="*/ 11 h 116"/>
                  <a:gd name="T38" fmla="*/ 39 w 116"/>
                  <a:gd name="T39" fmla="*/ 3 h 116"/>
                  <a:gd name="T40" fmla="*/ 58 w 116"/>
                  <a:gd name="T4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6">
                    <a:moveTo>
                      <a:pt x="58" y="0"/>
                    </a:moveTo>
                    <a:lnTo>
                      <a:pt x="76" y="3"/>
                    </a:lnTo>
                    <a:lnTo>
                      <a:pt x="91" y="11"/>
                    </a:lnTo>
                    <a:lnTo>
                      <a:pt x="105" y="24"/>
                    </a:lnTo>
                    <a:lnTo>
                      <a:pt x="113" y="40"/>
                    </a:lnTo>
                    <a:lnTo>
                      <a:pt x="116" y="58"/>
                    </a:lnTo>
                    <a:lnTo>
                      <a:pt x="113" y="76"/>
                    </a:lnTo>
                    <a:lnTo>
                      <a:pt x="105" y="92"/>
                    </a:lnTo>
                    <a:lnTo>
                      <a:pt x="91" y="104"/>
                    </a:lnTo>
                    <a:lnTo>
                      <a:pt x="76" y="113"/>
                    </a:lnTo>
                    <a:lnTo>
                      <a:pt x="58" y="116"/>
                    </a:lnTo>
                    <a:lnTo>
                      <a:pt x="39" y="113"/>
                    </a:lnTo>
                    <a:lnTo>
                      <a:pt x="24" y="104"/>
                    </a:lnTo>
                    <a:lnTo>
                      <a:pt x="12" y="92"/>
                    </a:lnTo>
                    <a:lnTo>
                      <a:pt x="3" y="76"/>
                    </a:lnTo>
                    <a:lnTo>
                      <a:pt x="0" y="58"/>
                    </a:lnTo>
                    <a:lnTo>
                      <a:pt x="3" y="40"/>
                    </a:lnTo>
                    <a:lnTo>
                      <a:pt x="12" y="24"/>
                    </a:lnTo>
                    <a:lnTo>
                      <a:pt x="24" y="11"/>
                    </a:lnTo>
                    <a:lnTo>
                      <a:pt x="39" y="3"/>
                    </a:lnTo>
                    <a:lnTo>
                      <a:pt x="5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grpSp>
          <p:nvGrpSpPr>
            <p:cNvPr id="35" name="Group 113"/>
            <p:cNvGrpSpPr>
              <a:grpSpLocks noChangeAspect="1"/>
            </p:cNvGrpSpPr>
            <p:nvPr/>
          </p:nvGrpSpPr>
          <p:grpSpPr>
            <a:xfrm>
              <a:off x="8053065" y="2595453"/>
              <a:ext cx="613812" cy="534460"/>
              <a:chOff x="5424760" y="2851729"/>
              <a:chExt cx="613812" cy="534460"/>
            </a:xfrm>
          </p:grpSpPr>
          <p:sp useBgFill="1">
            <p:nvSpPr>
              <p:cNvPr id="78" name="Freeform 93"/>
              <p:cNvSpPr>
                <a:spLocks/>
              </p:cNvSpPr>
              <p:nvPr/>
            </p:nvSpPr>
            <p:spPr bwMode="auto">
              <a:xfrm>
                <a:off x="5424760" y="2851729"/>
                <a:ext cx="613812" cy="534460"/>
              </a:xfrm>
              <a:custGeom>
                <a:avLst/>
                <a:gdLst>
                  <a:gd name="T0" fmla="*/ 255 w 2628"/>
                  <a:gd name="T1" fmla="*/ 0 h 2292"/>
                  <a:gd name="T2" fmla="*/ 2373 w 2628"/>
                  <a:gd name="T3" fmla="*/ 0 h 2292"/>
                  <a:gd name="T4" fmla="*/ 2414 w 2628"/>
                  <a:gd name="T5" fmla="*/ 2 h 2292"/>
                  <a:gd name="T6" fmla="*/ 2453 w 2628"/>
                  <a:gd name="T7" fmla="*/ 12 h 2292"/>
                  <a:gd name="T8" fmla="*/ 2490 w 2628"/>
                  <a:gd name="T9" fmla="*/ 28 h 2292"/>
                  <a:gd name="T10" fmla="*/ 2523 w 2628"/>
                  <a:gd name="T11" fmla="*/ 48 h 2292"/>
                  <a:gd name="T12" fmla="*/ 2553 w 2628"/>
                  <a:gd name="T13" fmla="*/ 74 h 2292"/>
                  <a:gd name="T14" fmla="*/ 2579 w 2628"/>
                  <a:gd name="T15" fmla="*/ 104 h 2292"/>
                  <a:gd name="T16" fmla="*/ 2599 w 2628"/>
                  <a:gd name="T17" fmla="*/ 138 h 2292"/>
                  <a:gd name="T18" fmla="*/ 2615 w 2628"/>
                  <a:gd name="T19" fmla="*/ 174 h 2292"/>
                  <a:gd name="T20" fmla="*/ 2625 w 2628"/>
                  <a:gd name="T21" fmla="*/ 213 h 2292"/>
                  <a:gd name="T22" fmla="*/ 2628 w 2628"/>
                  <a:gd name="T23" fmla="*/ 255 h 2292"/>
                  <a:gd name="T24" fmla="*/ 2628 w 2628"/>
                  <a:gd name="T25" fmla="*/ 2037 h 2292"/>
                  <a:gd name="T26" fmla="*/ 2625 w 2628"/>
                  <a:gd name="T27" fmla="*/ 2079 h 2292"/>
                  <a:gd name="T28" fmla="*/ 2615 w 2628"/>
                  <a:gd name="T29" fmla="*/ 2118 h 2292"/>
                  <a:gd name="T30" fmla="*/ 2599 w 2628"/>
                  <a:gd name="T31" fmla="*/ 2154 h 2292"/>
                  <a:gd name="T32" fmla="*/ 2579 w 2628"/>
                  <a:gd name="T33" fmla="*/ 2188 h 2292"/>
                  <a:gd name="T34" fmla="*/ 2553 w 2628"/>
                  <a:gd name="T35" fmla="*/ 2218 h 2292"/>
                  <a:gd name="T36" fmla="*/ 2523 w 2628"/>
                  <a:gd name="T37" fmla="*/ 2244 h 2292"/>
                  <a:gd name="T38" fmla="*/ 2490 w 2628"/>
                  <a:gd name="T39" fmla="*/ 2264 h 2292"/>
                  <a:gd name="T40" fmla="*/ 2453 w 2628"/>
                  <a:gd name="T41" fmla="*/ 2280 h 2292"/>
                  <a:gd name="T42" fmla="*/ 2414 w 2628"/>
                  <a:gd name="T43" fmla="*/ 2290 h 2292"/>
                  <a:gd name="T44" fmla="*/ 2373 w 2628"/>
                  <a:gd name="T45" fmla="*/ 2292 h 2292"/>
                  <a:gd name="T46" fmla="*/ 255 w 2628"/>
                  <a:gd name="T47" fmla="*/ 2292 h 2292"/>
                  <a:gd name="T48" fmla="*/ 214 w 2628"/>
                  <a:gd name="T49" fmla="*/ 2290 h 2292"/>
                  <a:gd name="T50" fmla="*/ 175 w 2628"/>
                  <a:gd name="T51" fmla="*/ 2280 h 2292"/>
                  <a:gd name="T52" fmla="*/ 138 w 2628"/>
                  <a:gd name="T53" fmla="*/ 2264 h 2292"/>
                  <a:gd name="T54" fmla="*/ 105 w 2628"/>
                  <a:gd name="T55" fmla="*/ 2244 h 2292"/>
                  <a:gd name="T56" fmla="*/ 75 w 2628"/>
                  <a:gd name="T57" fmla="*/ 2218 h 2292"/>
                  <a:gd name="T58" fmla="*/ 49 w 2628"/>
                  <a:gd name="T59" fmla="*/ 2188 h 2292"/>
                  <a:gd name="T60" fmla="*/ 29 w 2628"/>
                  <a:gd name="T61" fmla="*/ 2154 h 2292"/>
                  <a:gd name="T62" fmla="*/ 13 w 2628"/>
                  <a:gd name="T63" fmla="*/ 2118 h 2292"/>
                  <a:gd name="T64" fmla="*/ 3 w 2628"/>
                  <a:gd name="T65" fmla="*/ 2079 h 2292"/>
                  <a:gd name="T66" fmla="*/ 0 w 2628"/>
                  <a:gd name="T67" fmla="*/ 2037 h 2292"/>
                  <a:gd name="T68" fmla="*/ 0 w 2628"/>
                  <a:gd name="T69" fmla="*/ 255 h 2292"/>
                  <a:gd name="T70" fmla="*/ 3 w 2628"/>
                  <a:gd name="T71" fmla="*/ 213 h 2292"/>
                  <a:gd name="T72" fmla="*/ 13 w 2628"/>
                  <a:gd name="T73" fmla="*/ 174 h 2292"/>
                  <a:gd name="T74" fmla="*/ 29 w 2628"/>
                  <a:gd name="T75" fmla="*/ 138 h 2292"/>
                  <a:gd name="T76" fmla="*/ 49 w 2628"/>
                  <a:gd name="T77" fmla="*/ 104 h 2292"/>
                  <a:gd name="T78" fmla="*/ 75 w 2628"/>
                  <a:gd name="T79" fmla="*/ 74 h 2292"/>
                  <a:gd name="T80" fmla="*/ 105 w 2628"/>
                  <a:gd name="T81" fmla="*/ 48 h 2292"/>
                  <a:gd name="T82" fmla="*/ 138 w 2628"/>
                  <a:gd name="T83" fmla="*/ 28 h 2292"/>
                  <a:gd name="T84" fmla="*/ 175 w 2628"/>
                  <a:gd name="T85" fmla="*/ 12 h 2292"/>
                  <a:gd name="T86" fmla="*/ 214 w 2628"/>
                  <a:gd name="T87" fmla="*/ 2 h 2292"/>
                  <a:gd name="T88" fmla="*/ 255 w 2628"/>
                  <a:gd name="T8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28" h="2292">
                    <a:moveTo>
                      <a:pt x="255" y="0"/>
                    </a:moveTo>
                    <a:lnTo>
                      <a:pt x="2373" y="0"/>
                    </a:lnTo>
                    <a:lnTo>
                      <a:pt x="2414" y="2"/>
                    </a:lnTo>
                    <a:lnTo>
                      <a:pt x="2453" y="12"/>
                    </a:lnTo>
                    <a:lnTo>
                      <a:pt x="2490" y="28"/>
                    </a:lnTo>
                    <a:lnTo>
                      <a:pt x="2523" y="48"/>
                    </a:lnTo>
                    <a:lnTo>
                      <a:pt x="2553" y="74"/>
                    </a:lnTo>
                    <a:lnTo>
                      <a:pt x="2579" y="104"/>
                    </a:lnTo>
                    <a:lnTo>
                      <a:pt x="2599" y="138"/>
                    </a:lnTo>
                    <a:lnTo>
                      <a:pt x="2615" y="174"/>
                    </a:lnTo>
                    <a:lnTo>
                      <a:pt x="2625" y="213"/>
                    </a:lnTo>
                    <a:lnTo>
                      <a:pt x="2628" y="255"/>
                    </a:lnTo>
                    <a:lnTo>
                      <a:pt x="2628" y="2037"/>
                    </a:lnTo>
                    <a:lnTo>
                      <a:pt x="2625" y="2079"/>
                    </a:lnTo>
                    <a:lnTo>
                      <a:pt x="2615" y="2118"/>
                    </a:lnTo>
                    <a:lnTo>
                      <a:pt x="2599" y="2154"/>
                    </a:lnTo>
                    <a:lnTo>
                      <a:pt x="2579" y="2188"/>
                    </a:lnTo>
                    <a:lnTo>
                      <a:pt x="2553" y="2218"/>
                    </a:lnTo>
                    <a:lnTo>
                      <a:pt x="2523" y="2244"/>
                    </a:lnTo>
                    <a:lnTo>
                      <a:pt x="2490" y="2264"/>
                    </a:lnTo>
                    <a:lnTo>
                      <a:pt x="2453" y="2280"/>
                    </a:lnTo>
                    <a:lnTo>
                      <a:pt x="2414" y="2290"/>
                    </a:lnTo>
                    <a:lnTo>
                      <a:pt x="2373" y="2292"/>
                    </a:lnTo>
                    <a:lnTo>
                      <a:pt x="255" y="2292"/>
                    </a:lnTo>
                    <a:lnTo>
                      <a:pt x="214" y="2290"/>
                    </a:lnTo>
                    <a:lnTo>
                      <a:pt x="175" y="2280"/>
                    </a:lnTo>
                    <a:lnTo>
                      <a:pt x="138" y="2264"/>
                    </a:lnTo>
                    <a:lnTo>
                      <a:pt x="105" y="2244"/>
                    </a:lnTo>
                    <a:lnTo>
                      <a:pt x="75" y="2218"/>
                    </a:lnTo>
                    <a:lnTo>
                      <a:pt x="49" y="2188"/>
                    </a:lnTo>
                    <a:lnTo>
                      <a:pt x="29" y="2154"/>
                    </a:lnTo>
                    <a:lnTo>
                      <a:pt x="13" y="2118"/>
                    </a:lnTo>
                    <a:lnTo>
                      <a:pt x="3" y="2079"/>
                    </a:lnTo>
                    <a:lnTo>
                      <a:pt x="0" y="2037"/>
                    </a:lnTo>
                    <a:lnTo>
                      <a:pt x="0" y="255"/>
                    </a:lnTo>
                    <a:lnTo>
                      <a:pt x="3" y="213"/>
                    </a:lnTo>
                    <a:lnTo>
                      <a:pt x="13" y="174"/>
                    </a:lnTo>
                    <a:lnTo>
                      <a:pt x="29" y="138"/>
                    </a:lnTo>
                    <a:lnTo>
                      <a:pt x="49" y="104"/>
                    </a:lnTo>
                    <a:lnTo>
                      <a:pt x="75" y="74"/>
                    </a:lnTo>
                    <a:lnTo>
                      <a:pt x="105" y="48"/>
                    </a:lnTo>
                    <a:lnTo>
                      <a:pt x="138" y="28"/>
                    </a:lnTo>
                    <a:lnTo>
                      <a:pt x="175" y="12"/>
                    </a:lnTo>
                    <a:lnTo>
                      <a:pt x="214" y="2"/>
                    </a:lnTo>
                    <a:lnTo>
                      <a:pt x="255" y="0"/>
                    </a:lnTo>
                    <a:close/>
                  </a:path>
                </a:pathLst>
              </a:custGeom>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79" name="Rectangle 94"/>
              <p:cNvSpPr>
                <a:spLocks noChangeArrowheads="1"/>
              </p:cNvSpPr>
              <p:nvPr/>
            </p:nvSpPr>
            <p:spPr bwMode="auto">
              <a:xfrm>
                <a:off x="5518116" y="2961422"/>
                <a:ext cx="427101" cy="257894"/>
              </a:xfrm>
              <a:prstGeom prst="rect">
                <a:avLst/>
              </a:prstGeom>
              <a:solidFill>
                <a:srgbClr val="00B9F2"/>
              </a:solidFill>
              <a:ln w="0">
                <a:noFill/>
                <a:prstDash val="solid"/>
                <a:miter lim="800000"/>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80" name="Freeform 95"/>
              <p:cNvSpPr>
                <a:spLocks/>
              </p:cNvSpPr>
              <p:nvPr/>
            </p:nvSpPr>
            <p:spPr bwMode="auto">
              <a:xfrm>
                <a:off x="5518116" y="2961422"/>
                <a:ext cx="427101" cy="257894"/>
              </a:xfrm>
              <a:custGeom>
                <a:avLst/>
                <a:gdLst>
                  <a:gd name="T0" fmla="*/ 540 w 1828"/>
                  <a:gd name="T1" fmla="*/ 0 h 1104"/>
                  <a:gd name="T2" fmla="*/ 540 w 1828"/>
                  <a:gd name="T3" fmla="*/ 16 h 1104"/>
                  <a:gd name="T4" fmla="*/ 540 w 1828"/>
                  <a:gd name="T5" fmla="*/ 57 h 1104"/>
                  <a:gd name="T6" fmla="*/ 551 w 1828"/>
                  <a:gd name="T7" fmla="*/ 84 h 1104"/>
                  <a:gd name="T8" fmla="*/ 578 w 1828"/>
                  <a:gd name="T9" fmla="*/ 105 h 1104"/>
                  <a:gd name="T10" fmla="*/ 606 w 1828"/>
                  <a:gd name="T11" fmla="*/ 128 h 1104"/>
                  <a:gd name="T12" fmla="*/ 635 w 1828"/>
                  <a:gd name="T13" fmla="*/ 151 h 1104"/>
                  <a:gd name="T14" fmla="*/ 656 w 1828"/>
                  <a:gd name="T15" fmla="*/ 166 h 1104"/>
                  <a:gd name="T16" fmla="*/ 684 w 1828"/>
                  <a:gd name="T17" fmla="*/ 188 h 1104"/>
                  <a:gd name="T18" fmla="*/ 719 w 1828"/>
                  <a:gd name="T19" fmla="*/ 229 h 1104"/>
                  <a:gd name="T20" fmla="*/ 756 w 1828"/>
                  <a:gd name="T21" fmla="*/ 284 h 1104"/>
                  <a:gd name="T22" fmla="*/ 789 w 1828"/>
                  <a:gd name="T23" fmla="*/ 347 h 1104"/>
                  <a:gd name="T24" fmla="*/ 815 w 1828"/>
                  <a:gd name="T25" fmla="*/ 414 h 1104"/>
                  <a:gd name="T26" fmla="*/ 827 w 1828"/>
                  <a:gd name="T27" fmla="*/ 477 h 1104"/>
                  <a:gd name="T28" fmla="*/ 827 w 1828"/>
                  <a:gd name="T29" fmla="*/ 538 h 1104"/>
                  <a:gd name="T30" fmla="*/ 826 w 1828"/>
                  <a:gd name="T31" fmla="*/ 591 h 1104"/>
                  <a:gd name="T32" fmla="*/ 825 w 1828"/>
                  <a:gd name="T33" fmla="*/ 634 h 1104"/>
                  <a:gd name="T34" fmla="*/ 826 w 1828"/>
                  <a:gd name="T35" fmla="*/ 669 h 1104"/>
                  <a:gd name="T36" fmla="*/ 855 w 1828"/>
                  <a:gd name="T37" fmla="*/ 701 h 1104"/>
                  <a:gd name="T38" fmla="*/ 880 w 1828"/>
                  <a:gd name="T39" fmla="*/ 734 h 1104"/>
                  <a:gd name="T40" fmla="*/ 906 w 1828"/>
                  <a:gd name="T41" fmla="*/ 765 h 1104"/>
                  <a:gd name="T42" fmla="*/ 933 w 1828"/>
                  <a:gd name="T43" fmla="*/ 797 h 1104"/>
                  <a:gd name="T44" fmla="*/ 959 w 1828"/>
                  <a:gd name="T45" fmla="*/ 816 h 1104"/>
                  <a:gd name="T46" fmla="*/ 979 w 1828"/>
                  <a:gd name="T47" fmla="*/ 785 h 1104"/>
                  <a:gd name="T48" fmla="*/ 1000 w 1828"/>
                  <a:gd name="T49" fmla="*/ 738 h 1104"/>
                  <a:gd name="T50" fmla="*/ 1017 w 1828"/>
                  <a:gd name="T51" fmla="*/ 686 h 1104"/>
                  <a:gd name="T52" fmla="*/ 1028 w 1828"/>
                  <a:gd name="T53" fmla="*/ 640 h 1104"/>
                  <a:gd name="T54" fmla="*/ 1032 w 1828"/>
                  <a:gd name="T55" fmla="*/ 601 h 1104"/>
                  <a:gd name="T56" fmla="*/ 1057 w 1828"/>
                  <a:gd name="T57" fmla="*/ 555 h 1104"/>
                  <a:gd name="T58" fmla="*/ 1094 w 1828"/>
                  <a:gd name="T59" fmla="*/ 508 h 1104"/>
                  <a:gd name="T60" fmla="*/ 1138 w 1828"/>
                  <a:gd name="T61" fmla="*/ 466 h 1104"/>
                  <a:gd name="T62" fmla="*/ 1179 w 1828"/>
                  <a:gd name="T63" fmla="*/ 432 h 1104"/>
                  <a:gd name="T64" fmla="*/ 1205 w 1828"/>
                  <a:gd name="T65" fmla="*/ 414 h 1104"/>
                  <a:gd name="T66" fmla="*/ 1230 w 1828"/>
                  <a:gd name="T67" fmla="*/ 404 h 1104"/>
                  <a:gd name="T68" fmla="*/ 1267 w 1828"/>
                  <a:gd name="T69" fmla="*/ 397 h 1104"/>
                  <a:gd name="T70" fmla="*/ 1326 w 1828"/>
                  <a:gd name="T71" fmla="*/ 391 h 1104"/>
                  <a:gd name="T72" fmla="*/ 1413 w 1828"/>
                  <a:gd name="T73" fmla="*/ 385 h 1104"/>
                  <a:gd name="T74" fmla="*/ 1448 w 1828"/>
                  <a:gd name="T75" fmla="*/ 382 h 1104"/>
                  <a:gd name="T76" fmla="*/ 1468 w 1828"/>
                  <a:gd name="T77" fmla="*/ 377 h 1104"/>
                  <a:gd name="T78" fmla="*/ 1476 w 1828"/>
                  <a:gd name="T79" fmla="*/ 366 h 1104"/>
                  <a:gd name="T80" fmla="*/ 1433 w 1828"/>
                  <a:gd name="T81" fmla="*/ 334 h 1104"/>
                  <a:gd name="T82" fmla="*/ 1404 w 1828"/>
                  <a:gd name="T83" fmla="*/ 301 h 1104"/>
                  <a:gd name="T84" fmla="*/ 1395 w 1828"/>
                  <a:gd name="T85" fmla="*/ 264 h 1104"/>
                  <a:gd name="T86" fmla="*/ 1404 w 1828"/>
                  <a:gd name="T87" fmla="*/ 220 h 1104"/>
                  <a:gd name="T88" fmla="*/ 1423 w 1828"/>
                  <a:gd name="T89" fmla="*/ 160 h 1104"/>
                  <a:gd name="T90" fmla="*/ 1435 w 1828"/>
                  <a:gd name="T91" fmla="*/ 125 h 1104"/>
                  <a:gd name="T92" fmla="*/ 1434 w 1828"/>
                  <a:gd name="T93" fmla="*/ 100 h 1104"/>
                  <a:gd name="T94" fmla="*/ 1415 w 1828"/>
                  <a:gd name="T95" fmla="*/ 85 h 1104"/>
                  <a:gd name="T96" fmla="*/ 1392 w 1828"/>
                  <a:gd name="T97" fmla="*/ 68 h 1104"/>
                  <a:gd name="T98" fmla="*/ 1369 w 1828"/>
                  <a:gd name="T99" fmla="*/ 51 h 1104"/>
                  <a:gd name="T100" fmla="*/ 1350 w 1828"/>
                  <a:gd name="T101" fmla="*/ 18 h 1104"/>
                  <a:gd name="T102" fmla="*/ 1828 w 1828"/>
                  <a:gd name="T103" fmla="*/ 0 h 1104"/>
                  <a:gd name="T104" fmla="*/ 0 w 1828"/>
                  <a:gd name="T105"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8" h="1104">
                    <a:moveTo>
                      <a:pt x="0" y="0"/>
                    </a:moveTo>
                    <a:lnTo>
                      <a:pt x="540" y="0"/>
                    </a:lnTo>
                    <a:lnTo>
                      <a:pt x="540" y="0"/>
                    </a:lnTo>
                    <a:lnTo>
                      <a:pt x="540" y="16"/>
                    </a:lnTo>
                    <a:lnTo>
                      <a:pt x="540" y="36"/>
                    </a:lnTo>
                    <a:lnTo>
                      <a:pt x="540" y="57"/>
                    </a:lnTo>
                    <a:lnTo>
                      <a:pt x="542" y="75"/>
                    </a:lnTo>
                    <a:lnTo>
                      <a:pt x="551" y="84"/>
                    </a:lnTo>
                    <a:lnTo>
                      <a:pt x="563" y="93"/>
                    </a:lnTo>
                    <a:lnTo>
                      <a:pt x="578" y="105"/>
                    </a:lnTo>
                    <a:lnTo>
                      <a:pt x="590" y="116"/>
                    </a:lnTo>
                    <a:lnTo>
                      <a:pt x="606" y="128"/>
                    </a:lnTo>
                    <a:lnTo>
                      <a:pt x="620" y="140"/>
                    </a:lnTo>
                    <a:lnTo>
                      <a:pt x="635" y="151"/>
                    </a:lnTo>
                    <a:lnTo>
                      <a:pt x="648" y="161"/>
                    </a:lnTo>
                    <a:lnTo>
                      <a:pt x="656" y="166"/>
                    </a:lnTo>
                    <a:lnTo>
                      <a:pt x="670" y="174"/>
                    </a:lnTo>
                    <a:lnTo>
                      <a:pt x="684" y="188"/>
                    </a:lnTo>
                    <a:lnTo>
                      <a:pt x="701" y="207"/>
                    </a:lnTo>
                    <a:lnTo>
                      <a:pt x="719" y="229"/>
                    </a:lnTo>
                    <a:lnTo>
                      <a:pt x="737" y="255"/>
                    </a:lnTo>
                    <a:lnTo>
                      <a:pt x="756" y="284"/>
                    </a:lnTo>
                    <a:lnTo>
                      <a:pt x="774" y="314"/>
                    </a:lnTo>
                    <a:lnTo>
                      <a:pt x="789" y="347"/>
                    </a:lnTo>
                    <a:lnTo>
                      <a:pt x="803" y="381"/>
                    </a:lnTo>
                    <a:lnTo>
                      <a:pt x="815" y="414"/>
                    </a:lnTo>
                    <a:lnTo>
                      <a:pt x="822" y="445"/>
                    </a:lnTo>
                    <a:lnTo>
                      <a:pt x="827" y="477"/>
                    </a:lnTo>
                    <a:lnTo>
                      <a:pt x="828" y="506"/>
                    </a:lnTo>
                    <a:lnTo>
                      <a:pt x="827" y="538"/>
                    </a:lnTo>
                    <a:lnTo>
                      <a:pt x="826" y="572"/>
                    </a:lnTo>
                    <a:lnTo>
                      <a:pt x="826" y="591"/>
                    </a:lnTo>
                    <a:lnTo>
                      <a:pt x="826" y="612"/>
                    </a:lnTo>
                    <a:lnTo>
                      <a:pt x="825" y="634"/>
                    </a:lnTo>
                    <a:lnTo>
                      <a:pt x="826" y="653"/>
                    </a:lnTo>
                    <a:lnTo>
                      <a:pt x="826" y="669"/>
                    </a:lnTo>
                    <a:lnTo>
                      <a:pt x="840" y="683"/>
                    </a:lnTo>
                    <a:lnTo>
                      <a:pt x="855" y="701"/>
                    </a:lnTo>
                    <a:lnTo>
                      <a:pt x="872" y="722"/>
                    </a:lnTo>
                    <a:lnTo>
                      <a:pt x="880" y="734"/>
                    </a:lnTo>
                    <a:lnTo>
                      <a:pt x="892" y="749"/>
                    </a:lnTo>
                    <a:lnTo>
                      <a:pt x="906" y="765"/>
                    </a:lnTo>
                    <a:lnTo>
                      <a:pt x="919" y="781"/>
                    </a:lnTo>
                    <a:lnTo>
                      <a:pt x="933" y="797"/>
                    </a:lnTo>
                    <a:lnTo>
                      <a:pt x="947" y="809"/>
                    </a:lnTo>
                    <a:lnTo>
                      <a:pt x="959" y="816"/>
                    </a:lnTo>
                    <a:lnTo>
                      <a:pt x="968" y="804"/>
                    </a:lnTo>
                    <a:lnTo>
                      <a:pt x="979" y="785"/>
                    </a:lnTo>
                    <a:lnTo>
                      <a:pt x="990" y="763"/>
                    </a:lnTo>
                    <a:lnTo>
                      <a:pt x="1000" y="738"/>
                    </a:lnTo>
                    <a:lnTo>
                      <a:pt x="1010" y="711"/>
                    </a:lnTo>
                    <a:lnTo>
                      <a:pt x="1017" y="686"/>
                    </a:lnTo>
                    <a:lnTo>
                      <a:pt x="1023" y="661"/>
                    </a:lnTo>
                    <a:lnTo>
                      <a:pt x="1028" y="640"/>
                    </a:lnTo>
                    <a:lnTo>
                      <a:pt x="1030" y="623"/>
                    </a:lnTo>
                    <a:lnTo>
                      <a:pt x="1032" y="601"/>
                    </a:lnTo>
                    <a:lnTo>
                      <a:pt x="1042" y="578"/>
                    </a:lnTo>
                    <a:lnTo>
                      <a:pt x="1057" y="555"/>
                    </a:lnTo>
                    <a:lnTo>
                      <a:pt x="1074" y="531"/>
                    </a:lnTo>
                    <a:lnTo>
                      <a:pt x="1094" y="508"/>
                    </a:lnTo>
                    <a:lnTo>
                      <a:pt x="1116" y="486"/>
                    </a:lnTo>
                    <a:lnTo>
                      <a:pt x="1138" y="466"/>
                    </a:lnTo>
                    <a:lnTo>
                      <a:pt x="1159" y="447"/>
                    </a:lnTo>
                    <a:lnTo>
                      <a:pt x="1179" y="432"/>
                    </a:lnTo>
                    <a:lnTo>
                      <a:pt x="1196" y="418"/>
                    </a:lnTo>
                    <a:lnTo>
                      <a:pt x="1205" y="414"/>
                    </a:lnTo>
                    <a:lnTo>
                      <a:pt x="1216" y="408"/>
                    </a:lnTo>
                    <a:lnTo>
                      <a:pt x="1230" y="404"/>
                    </a:lnTo>
                    <a:lnTo>
                      <a:pt x="1245" y="400"/>
                    </a:lnTo>
                    <a:lnTo>
                      <a:pt x="1267" y="397"/>
                    </a:lnTo>
                    <a:lnTo>
                      <a:pt x="1294" y="393"/>
                    </a:lnTo>
                    <a:lnTo>
                      <a:pt x="1326" y="391"/>
                    </a:lnTo>
                    <a:lnTo>
                      <a:pt x="1365" y="388"/>
                    </a:lnTo>
                    <a:lnTo>
                      <a:pt x="1413" y="385"/>
                    </a:lnTo>
                    <a:lnTo>
                      <a:pt x="1431" y="383"/>
                    </a:lnTo>
                    <a:lnTo>
                      <a:pt x="1448" y="382"/>
                    </a:lnTo>
                    <a:lnTo>
                      <a:pt x="1464" y="381"/>
                    </a:lnTo>
                    <a:lnTo>
                      <a:pt x="1468" y="377"/>
                    </a:lnTo>
                    <a:lnTo>
                      <a:pt x="1471" y="373"/>
                    </a:lnTo>
                    <a:lnTo>
                      <a:pt x="1476" y="366"/>
                    </a:lnTo>
                    <a:lnTo>
                      <a:pt x="1453" y="351"/>
                    </a:lnTo>
                    <a:lnTo>
                      <a:pt x="1433" y="334"/>
                    </a:lnTo>
                    <a:lnTo>
                      <a:pt x="1416" y="318"/>
                    </a:lnTo>
                    <a:lnTo>
                      <a:pt x="1404" y="301"/>
                    </a:lnTo>
                    <a:lnTo>
                      <a:pt x="1398" y="283"/>
                    </a:lnTo>
                    <a:lnTo>
                      <a:pt x="1395" y="264"/>
                    </a:lnTo>
                    <a:lnTo>
                      <a:pt x="1398" y="243"/>
                    </a:lnTo>
                    <a:lnTo>
                      <a:pt x="1404" y="220"/>
                    </a:lnTo>
                    <a:lnTo>
                      <a:pt x="1412" y="192"/>
                    </a:lnTo>
                    <a:lnTo>
                      <a:pt x="1423" y="160"/>
                    </a:lnTo>
                    <a:lnTo>
                      <a:pt x="1429" y="143"/>
                    </a:lnTo>
                    <a:lnTo>
                      <a:pt x="1435" y="125"/>
                    </a:lnTo>
                    <a:lnTo>
                      <a:pt x="1441" y="107"/>
                    </a:lnTo>
                    <a:lnTo>
                      <a:pt x="1434" y="100"/>
                    </a:lnTo>
                    <a:lnTo>
                      <a:pt x="1425" y="94"/>
                    </a:lnTo>
                    <a:lnTo>
                      <a:pt x="1415" y="85"/>
                    </a:lnTo>
                    <a:lnTo>
                      <a:pt x="1402" y="76"/>
                    </a:lnTo>
                    <a:lnTo>
                      <a:pt x="1392" y="68"/>
                    </a:lnTo>
                    <a:lnTo>
                      <a:pt x="1383" y="62"/>
                    </a:lnTo>
                    <a:lnTo>
                      <a:pt x="1369" y="51"/>
                    </a:lnTo>
                    <a:lnTo>
                      <a:pt x="1357" y="35"/>
                    </a:lnTo>
                    <a:lnTo>
                      <a:pt x="1350" y="18"/>
                    </a:lnTo>
                    <a:lnTo>
                      <a:pt x="1348" y="0"/>
                    </a:lnTo>
                    <a:lnTo>
                      <a:pt x="1828" y="0"/>
                    </a:lnTo>
                    <a:lnTo>
                      <a:pt x="1828" y="1104"/>
                    </a:lnTo>
                    <a:lnTo>
                      <a:pt x="0" y="1104"/>
                    </a:lnTo>
                    <a:lnTo>
                      <a:pt x="0" y="0"/>
                    </a:lnTo>
                    <a:close/>
                  </a:path>
                </a:pathLst>
              </a:custGeom>
              <a:solidFill>
                <a:srgbClr val="288135"/>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81" name="Freeform 96"/>
              <p:cNvSpPr>
                <a:spLocks/>
              </p:cNvSpPr>
              <p:nvPr/>
            </p:nvSpPr>
            <p:spPr bwMode="auto">
              <a:xfrm>
                <a:off x="5518116" y="2961422"/>
                <a:ext cx="427101" cy="257894"/>
              </a:xfrm>
              <a:custGeom>
                <a:avLst/>
                <a:gdLst>
                  <a:gd name="T0" fmla="*/ 469 w 1828"/>
                  <a:gd name="T1" fmla="*/ 0 h 1104"/>
                  <a:gd name="T2" fmla="*/ 469 w 1828"/>
                  <a:gd name="T3" fmla="*/ 46 h 1104"/>
                  <a:gd name="T4" fmla="*/ 470 w 1828"/>
                  <a:gd name="T5" fmla="*/ 87 h 1104"/>
                  <a:gd name="T6" fmla="*/ 476 w 1828"/>
                  <a:gd name="T7" fmla="*/ 114 h 1104"/>
                  <a:gd name="T8" fmla="*/ 488 w 1828"/>
                  <a:gd name="T9" fmla="*/ 125 h 1104"/>
                  <a:gd name="T10" fmla="*/ 514 w 1828"/>
                  <a:gd name="T11" fmla="*/ 145 h 1104"/>
                  <a:gd name="T12" fmla="*/ 548 w 1828"/>
                  <a:gd name="T13" fmla="*/ 174 h 1104"/>
                  <a:gd name="T14" fmla="*/ 584 w 1828"/>
                  <a:gd name="T15" fmla="*/ 203 h 1104"/>
                  <a:gd name="T16" fmla="*/ 615 w 1828"/>
                  <a:gd name="T17" fmla="*/ 225 h 1104"/>
                  <a:gd name="T18" fmla="*/ 637 w 1828"/>
                  <a:gd name="T19" fmla="*/ 238 h 1104"/>
                  <a:gd name="T20" fmla="*/ 663 w 1828"/>
                  <a:gd name="T21" fmla="*/ 267 h 1104"/>
                  <a:gd name="T22" fmla="*/ 689 w 1828"/>
                  <a:gd name="T23" fmla="*/ 311 h 1104"/>
                  <a:gd name="T24" fmla="*/ 716 w 1828"/>
                  <a:gd name="T25" fmla="*/ 362 h 1104"/>
                  <a:gd name="T26" fmla="*/ 737 w 1828"/>
                  <a:gd name="T27" fmla="*/ 415 h 1104"/>
                  <a:gd name="T28" fmla="*/ 752 w 1828"/>
                  <a:gd name="T29" fmla="*/ 462 h 1104"/>
                  <a:gd name="T30" fmla="*/ 756 w 1828"/>
                  <a:gd name="T31" fmla="*/ 503 h 1104"/>
                  <a:gd name="T32" fmla="*/ 756 w 1828"/>
                  <a:gd name="T33" fmla="*/ 553 h 1104"/>
                  <a:gd name="T34" fmla="*/ 753 w 1828"/>
                  <a:gd name="T35" fmla="*/ 607 h 1104"/>
                  <a:gd name="T36" fmla="*/ 753 w 1828"/>
                  <a:gd name="T37" fmla="*/ 657 h 1104"/>
                  <a:gd name="T38" fmla="*/ 758 w 1828"/>
                  <a:gd name="T39" fmla="*/ 695 h 1104"/>
                  <a:gd name="T40" fmla="*/ 770 w 1828"/>
                  <a:gd name="T41" fmla="*/ 716 h 1104"/>
                  <a:gd name="T42" fmla="*/ 789 w 1828"/>
                  <a:gd name="T43" fmla="*/ 735 h 1104"/>
                  <a:gd name="T44" fmla="*/ 817 w 1828"/>
                  <a:gd name="T45" fmla="*/ 770 h 1104"/>
                  <a:gd name="T46" fmla="*/ 851 w 1828"/>
                  <a:gd name="T47" fmla="*/ 813 h 1104"/>
                  <a:gd name="T48" fmla="*/ 889 w 1828"/>
                  <a:gd name="T49" fmla="*/ 853 h 1104"/>
                  <a:gd name="T50" fmla="*/ 929 w 1828"/>
                  <a:gd name="T51" fmla="*/ 882 h 1104"/>
                  <a:gd name="T52" fmla="*/ 970 w 1828"/>
                  <a:gd name="T53" fmla="*/ 889 h 1104"/>
                  <a:gd name="T54" fmla="*/ 1005 w 1828"/>
                  <a:gd name="T55" fmla="*/ 871 h 1104"/>
                  <a:gd name="T56" fmla="*/ 1035 w 1828"/>
                  <a:gd name="T57" fmla="*/ 832 h 1104"/>
                  <a:gd name="T58" fmla="*/ 1060 w 1828"/>
                  <a:gd name="T59" fmla="*/ 780 h 1104"/>
                  <a:gd name="T60" fmla="*/ 1080 w 1828"/>
                  <a:gd name="T61" fmla="*/ 724 h 1104"/>
                  <a:gd name="T62" fmla="*/ 1094 w 1828"/>
                  <a:gd name="T63" fmla="*/ 674 h 1104"/>
                  <a:gd name="T64" fmla="*/ 1100 w 1828"/>
                  <a:gd name="T65" fmla="*/ 636 h 1104"/>
                  <a:gd name="T66" fmla="*/ 1104 w 1828"/>
                  <a:gd name="T67" fmla="*/ 613 h 1104"/>
                  <a:gd name="T68" fmla="*/ 1123 w 1828"/>
                  <a:gd name="T69" fmla="*/ 584 h 1104"/>
                  <a:gd name="T70" fmla="*/ 1155 w 1828"/>
                  <a:gd name="T71" fmla="*/ 551 h 1104"/>
                  <a:gd name="T72" fmla="*/ 1188 w 1828"/>
                  <a:gd name="T73" fmla="*/ 519 h 1104"/>
                  <a:gd name="T74" fmla="*/ 1220 w 1828"/>
                  <a:gd name="T75" fmla="*/ 492 h 1104"/>
                  <a:gd name="T76" fmla="*/ 1239 w 1828"/>
                  <a:gd name="T77" fmla="*/ 477 h 1104"/>
                  <a:gd name="T78" fmla="*/ 1266 w 1828"/>
                  <a:gd name="T79" fmla="*/ 469 h 1104"/>
                  <a:gd name="T80" fmla="*/ 1315 w 1828"/>
                  <a:gd name="T81" fmla="*/ 463 h 1104"/>
                  <a:gd name="T82" fmla="*/ 1376 w 1828"/>
                  <a:gd name="T83" fmla="*/ 458 h 1104"/>
                  <a:gd name="T84" fmla="*/ 1433 w 1828"/>
                  <a:gd name="T85" fmla="*/ 456 h 1104"/>
                  <a:gd name="T86" fmla="*/ 1476 w 1828"/>
                  <a:gd name="T87" fmla="*/ 452 h 1104"/>
                  <a:gd name="T88" fmla="*/ 1499 w 1828"/>
                  <a:gd name="T89" fmla="*/ 446 h 1104"/>
                  <a:gd name="T90" fmla="*/ 1525 w 1828"/>
                  <a:gd name="T91" fmla="*/ 421 h 1104"/>
                  <a:gd name="T92" fmla="*/ 1552 w 1828"/>
                  <a:gd name="T93" fmla="*/ 382 h 1104"/>
                  <a:gd name="T94" fmla="*/ 1579 w 1828"/>
                  <a:gd name="T95" fmla="*/ 342 h 1104"/>
                  <a:gd name="T96" fmla="*/ 1534 w 1828"/>
                  <a:gd name="T97" fmla="*/ 318 h 1104"/>
                  <a:gd name="T98" fmla="*/ 1498 w 1828"/>
                  <a:gd name="T99" fmla="*/ 294 h 1104"/>
                  <a:gd name="T100" fmla="*/ 1474 w 1828"/>
                  <a:gd name="T101" fmla="*/ 276 h 1104"/>
                  <a:gd name="T102" fmla="*/ 1468 w 1828"/>
                  <a:gd name="T103" fmla="*/ 262 h 1104"/>
                  <a:gd name="T104" fmla="*/ 1474 w 1828"/>
                  <a:gd name="T105" fmla="*/ 235 h 1104"/>
                  <a:gd name="T106" fmla="*/ 1486 w 1828"/>
                  <a:gd name="T107" fmla="*/ 197 h 1104"/>
                  <a:gd name="T108" fmla="*/ 1500 w 1828"/>
                  <a:gd name="T109" fmla="*/ 156 h 1104"/>
                  <a:gd name="T110" fmla="*/ 1513 w 1828"/>
                  <a:gd name="T111" fmla="*/ 116 h 1104"/>
                  <a:gd name="T112" fmla="*/ 1519 w 1828"/>
                  <a:gd name="T113" fmla="*/ 86 h 1104"/>
                  <a:gd name="T114" fmla="*/ 1514 w 1828"/>
                  <a:gd name="T115" fmla="*/ 70 h 1104"/>
                  <a:gd name="T116" fmla="*/ 1493 w 1828"/>
                  <a:gd name="T117" fmla="*/ 57 h 1104"/>
                  <a:gd name="T118" fmla="*/ 1464 w 1828"/>
                  <a:gd name="T119" fmla="*/ 33 h 1104"/>
                  <a:gd name="T120" fmla="*/ 1433 w 1828"/>
                  <a:gd name="T121" fmla="*/ 10 h 1104"/>
                  <a:gd name="T122" fmla="*/ 1828 w 1828"/>
                  <a:gd name="T123" fmla="*/ 0 h 1104"/>
                  <a:gd name="T124" fmla="*/ 0 w 1828"/>
                  <a:gd name="T125"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28" h="1104">
                    <a:moveTo>
                      <a:pt x="0" y="0"/>
                    </a:moveTo>
                    <a:lnTo>
                      <a:pt x="469" y="0"/>
                    </a:lnTo>
                    <a:lnTo>
                      <a:pt x="469" y="23"/>
                    </a:lnTo>
                    <a:lnTo>
                      <a:pt x="469" y="46"/>
                    </a:lnTo>
                    <a:lnTo>
                      <a:pt x="469" y="68"/>
                    </a:lnTo>
                    <a:lnTo>
                      <a:pt x="470" y="87"/>
                    </a:lnTo>
                    <a:lnTo>
                      <a:pt x="473" y="103"/>
                    </a:lnTo>
                    <a:lnTo>
                      <a:pt x="476" y="114"/>
                    </a:lnTo>
                    <a:lnTo>
                      <a:pt x="480" y="120"/>
                    </a:lnTo>
                    <a:lnTo>
                      <a:pt x="488" y="125"/>
                    </a:lnTo>
                    <a:lnTo>
                      <a:pt x="499" y="134"/>
                    </a:lnTo>
                    <a:lnTo>
                      <a:pt x="514" y="145"/>
                    </a:lnTo>
                    <a:lnTo>
                      <a:pt x="531" y="160"/>
                    </a:lnTo>
                    <a:lnTo>
                      <a:pt x="548" y="174"/>
                    </a:lnTo>
                    <a:lnTo>
                      <a:pt x="566" y="189"/>
                    </a:lnTo>
                    <a:lnTo>
                      <a:pt x="584" y="203"/>
                    </a:lnTo>
                    <a:lnTo>
                      <a:pt x="601" y="215"/>
                    </a:lnTo>
                    <a:lnTo>
                      <a:pt x="615" y="225"/>
                    </a:lnTo>
                    <a:lnTo>
                      <a:pt x="627" y="232"/>
                    </a:lnTo>
                    <a:lnTo>
                      <a:pt x="637" y="238"/>
                    </a:lnTo>
                    <a:lnTo>
                      <a:pt x="649" y="250"/>
                    </a:lnTo>
                    <a:lnTo>
                      <a:pt x="663" y="267"/>
                    </a:lnTo>
                    <a:lnTo>
                      <a:pt x="676" y="288"/>
                    </a:lnTo>
                    <a:lnTo>
                      <a:pt x="689" y="311"/>
                    </a:lnTo>
                    <a:lnTo>
                      <a:pt x="702" y="336"/>
                    </a:lnTo>
                    <a:lnTo>
                      <a:pt x="716" y="362"/>
                    </a:lnTo>
                    <a:lnTo>
                      <a:pt x="728" y="388"/>
                    </a:lnTo>
                    <a:lnTo>
                      <a:pt x="737" y="415"/>
                    </a:lnTo>
                    <a:lnTo>
                      <a:pt x="746" y="439"/>
                    </a:lnTo>
                    <a:lnTo>
                      <a:pt x="752" y="462"/>
                    </a:lnTo>
                    <a:lnTo>
                      <a:pt x="756" y="481"/>
                    </a:lnTo>
                    <a:lnTo>
                      <a:pt x="756" y="503"/>
                    </a:lnTo>
                    <a:lnTo>
                      <a:pt x="756" y="527"/>
                    </a:lnTo>
                    <a:lnTo>
                      <a:pt x="756" y="553"/>
                    </a:lnTo>
                    <a:lnTo>
                      <a:pt x="754" y="579"/>
                    </a:lnTo>
                    <a:lnTo>
                      <a:pt x="753" y="607"/>
                    </a:lnTo>
                    <a:lnTo>
                      <a:pt x="753" y="632"/>
                    </a:lnTo>
                    <a:lnTo>
                      <a:pt x="753" y="657"/>
                    </a:lnTo>
                    <a:lnTo>
                      <a:pt x="756" y="678"/>
                    </a:lnTo>
                    <a:lnTo>
                      <a:pt x="758" y="695"/>
                    </a:lnTo>
                    <a:lnTo>
                      <a:pt x="763" y="709"/>
                    </a:lnTo>
                    <a:lnTo>
                      <a:pt x="770" y="716"/>
                    </a:lnTo>
                    <a:lnTo>
                      <a:pt x="779" y="723"/>
                    </a:lnTo>
                    <a:lnTo>
                      <a:pt x="789" y="735"/>
                    </a:lnTo>
                    <a:lnTo>
                      <a:pt x="803" y="751"/>
                    </a:lnTo>
                    <a:lnTo>
                      <a:pt x="817" y="770"/>
                    </a:lnTo>
                    <a:lnTo>
                      <a:pt x="833" y="791"/>
                    </a:lnTo>
                    <a:lnTo>
                      <a:pt x="851" y="813"/>
                    </a:lnTo>
                    <a:lnTo>
                      <a:pt x="869" y="833"/>
                    </a:lnTo>
                    <a:lnTo>
                      <a:pt x="889" y="853"/>
                    </a:lnTo>
                    <a:lnTo>
                      <a:pt x="908" y="868"/>
                    </a:lnTo>
                    <a:lnTo>
                      <a:pt x="929" y="882"/>
                    </a:lnTo>
                    <a:lnTo>
                      <a:pt x="949" y="889"/>
                    </a:lnTo>
                    <a:lnTo>
                      <a:pt x="970" y="889"/>
                    </a:lnTo>
                    <a:lnTo>
                      <a:pt x="988" y="883"/>
                    </a:lnTo>
                    <a:lnTo>
                      <a:pt x="1005" y="871"/>
                    </a:lnTo>
                    <a:lnTo>
                      <a:pt x="1020" y="854"/>
                    </a:lnTo>
                    <a:lnTo>
                      <a:pt x="1035" y="832"/>
                    </a:lnTo>
                    <a:lnTo>
                      <a:pt x="1048" y="807"/>
                    </a:lnTo>
                    <a:lnTo>
                      <a:pt x="1060" y="780"/>
                    </a:lnTo>
                    <a:lnTo>
                      <a:pt x="1071" y="752"/>
                    </a:lnTo>
                    <a:lnTo>
                      <a:pt x="1080" y="724"/>
                    </a:lnTo>
                    <a:lnTo>
                      <a:pt x="1088" y="698"/>
                    </a:lnTo>
                    <a:lnTo>
                      <a:pt x="1094" y="674"/>
                    </a:lnTo>
                    <a:lnTo>
                      <a:pt x="1098" y="652"/>
                    </a:lnTo>
                    <a:lnTo>
                      <a:pt x="1100" y="636"/>
                    </a:lnTo>
                    <a:lnTo>
                      <a:pt x="1101" y="624"/>
                    </a:lnTo>
                    <a:lnTo>
                      <a:pt x="1104" y="613"/>
                    </a:lnTo>
                    <a:lnTo>
                      <a:pt x="1112" y="600"/>
                    </a:lnTo>
                    <a:lnTo>
                      <a:pt x="1123" y="584"/>
                    </a:lnTo>
                    <a:lnTo>
                      <a:pt x="1138" y="568"/>
                    </a:lnTo>
                    <a:lnTo>
                      <a:pt x="1155" y="551"/>
                    </a:lnTo>
                    <a:lnTo>
                      <a:pt x="1172" y="535"/>
                    </a:lnTo>
                    <a:lnTo>
                      <a:pt x="1188" y="519"/>
                    </a:lnTo>
                    <a:lnTo>
                      <a:pt x="1205" y="504"/>
                    </a:lnTo>
                    <a:lnTo>
                      <a:pt x="1220" y="492"/>
                    </a:lnTo>
                    <a:lnTo>
                      <a:pt x="1231" y="483"/>
                    </a:lnTo>
                    <a:lnTo>
                      <a:pt x="1239" y="477"/>
                    </a:lnTo>
                    <a:lnTo>
                      <a:pt x="1249" y="473"/>
                    </a:lnTo>
                    <a:lnTo>
                      <a:pt x="1266" y="469"/>
                    </a:lnTo>
                    <a:lnTo>
                      <a:pt x="1289" y="466"/>
                    </a:lnTo>
                    <a:lnTo>
                      <a:pt x="1315" y="463"/>
                    </a:lnTo>
                    <a:lnTo>
                      <a:pt x="1344" y="461"/>
                    </a:lnTo>
                    <a:lnTo>
                      <a:pt x="1376" y="458"/>
                    </a:lnTo>
                    <a:lnTo>
                      <a:pt x="1405" y="457"/>
                    </a:lnTo>
                    <a:lnTo>
                      <a:pt x="1433" y="456"/>
                    </a:lnTo>
                    <a:lnTo>
                      <a:pt x="1457" y="454"/>
                    </a:lnTo>
                    <a:lnTo>
                      <a:pt x="1476" y="452"/>
                    </a:lnTo>
                    <a:lnTo>
                      <a:pt x="1488" y="451"/>
                    </a:lnTo>
                    <a:lnTo>
                      <a:pt x="1499" y="446"/>
                    </a:lnTo>
                    <a:lnTo>
                      <a:pt x="1511" y="435"/>
                    </a:lnTo>
                    <a:lnTo>
                      <a:pt x="1525" y="421"/>
                    </a:lnTo>
                    <a:lnTo>
                      <a:pt x="1539" y="403"/>
                    </a:lnTo>
                    <a:lnTo>
                      <a:pt x="1552" y="382"/>
                    </a:lnTo>
                    <a:lnTo>
                      <a:pt x="1567" y="362"/>
                    </a:lnTo>
                    <a:lnTo>
                      <a:pt x="1579" y="342"/>
                    </a:lnTo>
                    <a:lnTo>
                      <a:pt x="1556" y="330"/>
                    </a:lnTo>
                    <a:lnTo>
                      <a:pt x="1534" y="318"/>
                    </a:lnTo>
                    <a:lnTo>
                      <a:pt x="1515" y="306"/>
                    </a:lnTo>
                    <a:lnTo>
                      <a:pt x="1498" y="294"/>
                    </a:lnTo>
                    <a:lnTo>
                      <a:pt x="1483" y="284"/>
                    </a:lnTo>
                    <a:lnTo>
                      <a:pt x="1474" y="276"/>
                    </a:lnTo>
                    <a:lnTo>
                      <a:pt x="1468" y="270"/>
                    </a:lnTo>
                    <a:lnTo>
                      <a:pt x="1468" y="262"/>
                    </a:lnTo>
                    <a:lnTo>
                      <a:pt x="1469" y="250"/>
                    </a:lnTo>
                    <a:lnTo>
                      <a:pt x="1474" y="235"/>
                    </a:lnTo>
                    <a:lnTo>
                      <a:pt x="1479" y="218"/>
                    </a:lnTo>
                    <a:lnTo>
                      <a:pt x="1486" y="197"/>
                    </a:lnTo>
                    <a:lnTo>
                      <a:pt x="1493" y="177"/>
                    </a:lnTo>
                    <a:lnTo>
                      <a:pt x="1500" y="156"/>
                    </a:lnTo>
                    <a:lnTo>
                      <a:pt x="1508" y="136"/>
                    </a:lnTo>
                    <a:lnTo>
                      <a:pt x="1513" y="116"/>
                    </a:lnTo>
                    <a:lnTo>
                      <a:pt x="1517" y="99"/>
                    </a:lnTo>
                    <a:lnTo>
                      <a:pt x="1519" y="86"/>
                    </a:lnTo>
                    <a:lnTo>
                      <a:pt x="1519" y="75"/>
                    </a:lnTo>
                    <a:lnTo>
                      <a:pt x="1514" y="70"/>
                    </a:lnTo>
                    <a:lnTo>
                      <a:pt x="1505" y="65"/>
                    </a:lnTo>
                    <a:lnTo>
                      <a:pt x="1493" y="57"/>
                    </a:lnTo>
                    <a:lnTo>
                      <a:pt x="1479" y="45"/>
                    </a:lnTo>
                    <a:lnTo>
                      <a:pt x="1464" y="33"/>
                    </a:lnTo>
                    <a:lnTo>
                      <a:pt x="1448" y="21"/>
                    </a:lnTo>
                    <a:lnTo>
                      <a:pt x="1433" y="10"/>
                    </a:lnTo>
                    <a:lnTo>
                      <a:pt x="1419" y="0"/>
                    </a:lnTo>
                    <a:lnTo>
                      <a:pt x="1828" y="0"/>
                    </a:lnTo>
                    <a:lnTo>
                      <a:pt x="1828" y="1104"/>
                    </a:lnTo>
                    <a:lnTo>
                      <a:pt x="0" y="1104"/>
                    </a:lnTo>
                    <a:lnTo>
                      <a:pt x="0" y="0"/>
                    </a:lnTo>
                    <a:close/>
                  </a:path>
                </a:pathLst>
              </a:custGeom>
              <a:solidFill>
                <a:srgbClr val="AAD04B"/>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82" name="Freeform 97"/>
              <p:cNvSpPr>
                <a:spLocks noEditPoints="1"/>
              </p:cNvSpPr>
              <p:nvPr/>
            </p:nvSpPr>
            <p:spPr bwMode="auto">
              <a:xfrm>
                <a:off x="5452767" y="2879736"/>
                <a:ext cx="557798" cy="478446"/>
              </a:xfrm>
              <a:custGeom>
                <a:avLst/>
                <a:gdLst>
                  <a:gd name="T0" fmla="*/ 1513 w 2390"/>
                  <a:gd name="T1" fmla="*/ 1703 h 2054"/>
                  <a:gd name="T2" fmla="*/ 1468 w 2390"/>
                  <a:gd name="T3" fmla="*/ 1725 h 2054"/>
                  <a:gd name="T4" fmla="*/ 1438 w 2390"/>
                  <a:gd name="T5" fmla="*/ 1763 h 2054"/>
                  <a:gd name="T6" fmla="*/ 1426 w 2390"/>
                  <a:gd name="T7" fmla="*/ 1813 h 2054"/>
                  <a:gd name="T8" fmla="*/ 1438 w 2390"/>
                  <a:gd name="T9" fmla="*/ 1862 h 2054"/>
                  <a:gd name="T10" fmla="*/ 1468 w 2390"/>
                  <a:gd name="T11" fmla="*/ 1901 h 2054"/>
                  <a:gd name="T12" fmla="*/ 1513 w 2390"/>
                  <a:gd name="T13" fmla="*/ 1923 h 2054"/>
                  <a:gd name="T14" fmla="*/ 1565 w 2390"/>
                  <a:gd name="T15" fmla="*/ 1923 h 2054"/>
                  <a:gd name="T16" fmla="*/ 1610 w 2390"/>
                  <a:gd name="T17" fmla="*/ 1901 h 2054"/>
                  <a:gd name="T18" fmla="*/ 1640 w 2390"/>
                  <a:gd name="T19" fmla="*/ 1862 h 2054"/>
                  <a:gd name="T20" fmla="*/ 1652 w 2390"/>
                  <a:gd name="T21" fmla="*/ 1813 h 2054"/>
                  <a:gd name="T22" fmla="*/ 1640 w 2390"/>
                  <a:gd name="T23" fmla="*/ 1768 h 2054"/>
                  <a:gd name="T24" fmla="*/ 1610 w 2390"/>
                  <a:gd name="T25" fmla="*/ 1728 h 2054"/>
                  <a:gd name="T26" fmla="*/ 1565 w 2390"/>
                  <a:gd name="T27" fmla="*/ 1704 h 2054"/>
                  <a:gd name="T28" fmla="*/ 1194 w 2390"/>
                  <a:gd name="T29" fmla="*/ 1700 h 2054"/>
                  <a:gd name="T30" fmla="*/ 1145 w 2390"/>
                  <a:gd name="T31" fmla="*/ 1711 h 2054"/>
                  <a:gd name="T32" fmla="*/ 1107 w 2390"/>
                  <a:gd name="T33" fmla="*/ 1743 h 2054"/>
                  <a:gd name="T34" fmla="*/ 1085 w 2390"/>
                  <a:gd name="T35" fmla="*/ 1788 h 2054"/>
                  <a:gd name="T36" fmla="*/ 1085 w 2390"/>
                  <a:gd name="T37" fmla="*/ 1838 h 2054"/>
                  <a:gd name="T38" fmla="*/ 1107 w 2390"/>
                  <a:gd name="T39" fmla="*/ 1883 h 2054"/>
                  <a:gd name="T40" fmla="*/ 1145 w 2390"/>
                  <a:gd name="T41" fmla="*/ 1914 h 2054"/>
                  <a:gd name="T42" fmla="*/ 1194 w 2390"/>
                  <a:gd name="T43" fmla="*/ 1925 h 2054"/>
                  <a:gd name="T44" fmla="*/ 1245 w 2390"/>
                  <a:gd name="T45" fmla="*/ 1914 h 2054"/>
                  <a:gd name="T46" fmla="*/ 1283 w 2390"/>
                  <a:gd name="T47" fmla="*/ 1883 h 2054"/>
                  <a:gd name="T48" fmla="*/ 1305 w 2390"/>
                  <a:gd name="T49" fmla="*/ 1838 h 2054"/>
                  <a:gd name="T50" fmla="*/ 1305 w 2390"/>
                  <a:gd name="T51" fmla="*/ 1791 h 2054"/>
                  <a:gd name="T52" fmla="*/ 1283 w 2390"/>
                  <a:gd name="T53" fmla="*/ 1748 h 2054"/>
                  <a:gd name="T54" fmla="*/ 1245 w 2390"/>
                  <a:gd name="T55" fmla="*/ 1714 h 2054"/>
                  <a:gd name="T56" fmla="*/ 1194 w 2390"/>
                  <a:gd name="T57" fmla="*/ 1700 h 2054"/>
                  <a:gd name="T58" fmla="*/ 825 w 2390"/>
                  <a:gd name="T59" fmla="*/ 1703 h 2054"/>
                  <a:gd name="T60" fmla="*/ 780 w 2390"/>
                  <a:gd name="T61" fmla="*/ 1725 h 2054"/>
                  <a:gd name="T62" fmla="*/ 749 w 2390"/>
                  <a:gd name="T63" fmla="*/ 1763 h 2054"/>
                  <a:gd name="T64" fmla="*/ 738 w 2390"/>
                  <a:gd name="T65" fmla="*/ 1813 h 2054"/>
                  <a:gd name="T66" fmla="*/ 749 w 2390"/>
                  <a:gd name="T67" fmla="*/ 1862 h 2054"/>
                  <a:gd name="T68" fmla="*/ 780 w 2390"/>
                  <a:gd name="T69" fmla="*/ 1901 h 2054"/>
                  <a:gd name="T70" fmla="*/ 825 w 2390"/>
                  <a:gd name="T71" fmla="*/ 1923 h 2054"/>
                  <a:gd name="T72" fmla="*/ 877 w 2390"/>
                  <a:gd name="T73" fmla="*/ 1923 h 2054"/>
                  <a:gd name="T74" fmla="*/ 922 w 2390"/>
                  <a:gd name="T75" fmla="*/ 1901 h 2054"/>
                  <a:gd name="T76" fmla="*/ 952 w 2390"/>
                  <a:gd name="T77" fmla="*/ 1862 h 2054"/>
                  <a:gd name="T78" fmla="*/ 964 w 2390"/>
                  <a:gd name="T79" fmla="*/ 1813 h 2054"/>
                  <a:gd name="T80" fmla="*/ 952 w 2390"/>
                  <a:gd name="T81" fmla="*/ 1768 h 2054"/>
                  <a:gd name="T82" fmla="*/ 922 w 2390"/>
                  <a:gd name="T83" fmla="*/ 1728 h 2054"/>
                  <a:gd name="T84" fmla="*/ 877 w 2390"/>
                  <a:gd name="T85" fmla="*/ 1704 h 2054"/>
                  <a:gd name="T86" fmla="*/ 161 w 2390"/>
                  <a:gd name="T87" fmla="*/ 231 h 2054"/>
                  <a:gd name="T88" fmla="*/ 2229 w 2390"/>
                  <a:gd name="T89" fmla="*/ 1575 h 2054"/>
                  <a:gd name="T90" fmla="*/ 161 w 2390"/>
                  <a:gd name="T91" fmla="*/ 231 h 2054"/>
                  <a:gd name="T92" fmla="*/ 2254 w 2390"/>
                  <a:gd name="T93" fmla="*/ 0 h 2054"/>
                  <a:gd name="T94" fmla="*/ 2313 w 2390"/>
                  <a:gd name="T95" fmla="*/ 14 h 2054"/>
                  <a:gd name="T96" fmla="*/ 2359 w 2390"/>
                  <a:gd name="T97" fmla="*/ 51 h 2054"/>
                  <a:gd name="T98" fmla="*/ 2386 w 2390"/>
                  <a:gd name="T99" fmla="*/ 104 h 2054"/>
                  <a:gd name="T100" fmla="*/ 2390 w 2390"/>
                  <a:gd name="T101" fmla="*/ 1918 h 2054"/>
                  <a:gd name="T102" fmla="*/ 2375 w 2390"/>
                  <a:gd name="T103" fmla="*/ 1979 h 2054"/>
                  <a:gd name="T104" fmla="*/ 2339 w 2390"/>
                  <a:gd name="T105" fmla="*/ 2025 h 2054"/>
                  <a:gd name="T106" fmla="*/ 2284 w 2390"/>
                  <a:gd name="T107" fmla="*/ 2050 h 2054"/>
                  <a:gd name="T108" fmla="*/ 136 w 2390"/>
                  <a:gd name="T109" fmla="*/ 2054 h 2054"/>
                  <a:gd name="T110" fmla="*/ 77 w 2390"/>
                  <a:gd name="T111" fmla="*/ 2040 h 2054"/>
                  <a:gd name="T112" fmla="*/ 31 w 2390"/>
                  <a:gd name="T113" fmla="*/ 2003 h 2054"/>
                  <a:gd name="T114" fmla="*/ 4 w 2390"/>
                  <a:gd name="T115" fmla="*/ 1950 h 2054"/>
                  <a:gd name="T116" fmla="*/ 0 w 2390"/>
                  <a:gd name="T117" fmla="*/ 136 h 2054"/>
                  <a:gd name="T118" fmla="*/ 15 w 2390"/>
                  <a:gd name="T119" fmla="*/ 75 h 2054"/>
                  <a:gd name="T120" fmla="*/ 51 w 2390"/>
                  <a:gd name="T121" fmla="*/ 30 h 2054"/>
                  <a:gd name="T122" fmla="*/ 106 w 2390"/>
                  <a:gd name="T123" fmla="*/ 4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90" h="2054">
                    <a:moveTo>
                      <a:pt x="1540" y="1700"/>
                    </a:moveTo>
                    <a:lnTo>
                      <a:pt x="1513" y="1703"/>
                    </a:lnTo>
                    <a:lnTo>
                      <a:pt x="1490" y="1711"/>
                    </a:lnTo>
                    <a:lnTo>
                      <a:pt x="1468" y="1725"/>
                    </a:lnTo>
                    <a:lnTo>
                      <a:pt x="1451" y="1743"/>
                    </a:lnTo>
                    <a:lnTo>
                      <a:pt x="1438" y="1763"/>
                    </a:lnTo>
                    <a:lnTo>
                      <a:pt x="1430" y="1788"/>
                    </a:lnTo>
                    <a:lnTo>
                      <a:pt x="1426" y="1813"/>
                    </a:lnTo>
                    <a:lnTo>
                      <a:pt x="1430" y="1838"/>
                    </a:lnTo>
                    <a:lnTo>
                      <a:pt x="1438" y="1862"/>
                    </a:lnTo>
                    <a:lnTo>
                      <a:pt x="1451" y="1883"/>
                    </a:lnTo>
                    <a:lnTo>
                      <a:pt x="1468" y="1901"/>
                    </a:lnTo>
                    <a:lnTo>
                      <a:pt x="1490" y="1914"/>
                    </a:lnTo>
                    <a:lnTo>
                      <a:pt x="1513" y="1923"/>
                    </a:lnTo>
                    <a:lnTo>
                      <a:pt x="1540" y="1925"/>
                    </a:lnTo>
                    <a:lnTo>
                      <a:pt x="1565" y="1923"/>
                    </a:lnTo>
                    <a:lnTo>
                      <a:pt x="1589" y="1914"/>
                    </a:lnTo>
                    <a:lnTo>
                      <a:pt x="1610" y="1901"/>
                    </a:lnTo>
                    <a:lnTo>
                      <a:pt x="1627" y="1883"/>
                    </a:lnTo>
                    <a:lnTo>
                      <a:pt x="1640" y="1862"/>
                    </a:lnTo>
                    <a:lnTo>
                      <a:pt x="1650" y="1838"/>
                    </a:lnTo>
                    <a:lnTo>
                      <a:pt x="1652" y="1813"/>
                    </a:lnTo>
                    <a:lnTo>
                      <a:pt x="1650" y="1791"/>
                    </a:lnTo>
                    <a:lnTo>
                      <a:pt x="1640" y="1768"/>
                    </a:lnTo>
                    <a:lnTo>
                      <a:pt x="1627" y="1748"/>
                    </a:lnTo>
                    <a:lnTo>
                      <a:pt x="1610" y="1728"/>
                    </a:lnTo>
                    <a:lnTo>
                      <a:pt x="1589" y="1714"/>
                    </a:lnTo>
                    <a:lnTo>
                      <a:pt x="1565" y="1704"/>
                    </a:lnTo>
                    <a:lnTo>
                      <a:pt x="1540" y="1700"/>
                    </a:lnTo>
                    <a:close/>
                    <a:moveTo>
                      <a:pt x="1194" y="1700"/>
                    </a:moveTo>
                    <a:lnTo>
                      <a:pt x="1170" y="1703"/>
                    </a:lnTo>
                    <a:lnTo>
                      <a:pt x="1145" y="1711"/>
                    </a:lnTo>
                    <a:lnTo>
                      <a:pt x="1125" y="1725"/>
                    </a:lnTo>
                    <a:lnTo>
                      <a:pt x="1107" y="1743"/>
                    </a:lnTo>
                    <a:lnTo>
                      <a:pt x="1093" y="1763"/>
                    </a:lnTo>
                    <a:lnTo>
                      <a:pt x="1085" y="1788"/>
                    </a:lnTo>
                    <a:lnTo>
                      <a:pt x="1083" y="1813"/>
                    </a:lnTo>
                    <a:lnTo>
                      <a:pt x="1085" y="1838"/>
                    </a:lnTo>
                    <a:lnTo>
                      <a:pt x="1093" y="1862"/>
                    </a:lnTo>
                    <a:lnTo>
                      <a:pt x="1107" y="1883"/>
                    </a:lnTo>
                    <a:lnTo>
                      <a:pt x="1125" y="1901"/>
                    </a:lnTo>
                    <a:lnTo>
                      <a:pt x="1145" y="1914"/>
                    </a:lnTo>
                    <a:lnTo>
                      <a:pt x="1170" y="1923"/>
                    </a:lnTo>
                    <a:lnTo>
                      <a:pt x="1194" y="1925"/>
                    </a:lnTo>
                    <a:lnTo>
                      <a:pt x="1220" y="1923"/>
                    </a:lnTo>
                    <a:lnTo>
                      <a:pt x="1245" y="1914"/>
                    </a:lnTo>
                    <a:lnTo>
                      <a:pt x="1265" y="1901"/>
                    </a:lnTo>
                    <a:lnTo>
                      <a:pt x="1283" y="1883"/>
                    </a:lnTo>
                    <a:lnTo>
                      <a:pt x="1297" y="1862"/>
                    </a:lnTo>
                    <a:lnTo>
                      <a:pt x="1305" y="1838"/>
                    </a:lnTo>
                    <a:lnTo>
                      <a:pt x="1307" y="1813"/>
                    </a:lnTo>
                    <a:lnTo>
                      <a:pt x="1305" y="1791"/>
                    </a:lnTo>
                    <a:lnTo>
                      <a:pt x="1297" y="1768"/>
                    </a:lnTo>
                    <a:lnTo>
                      <a:pt x="1283" y="1748"/>
                    </a:lnTo>
                    <a:lnTo>
                      <a:pt x="1265" y="1728"/>
                    </a:lnTo>
                    <a:lnTo>
                      <a:pt x="1245" y="1714"/>
                    </a:lnTo>
                    <a:lnTo>
                      <a:pt x="1220" y="1704"/>
                    </a:lnTo>
                    <a:lnTo>
                      <a:pt x="1194" y="1700"/>
                    </a:lnTo>
                    <a:close/>
                    <a:moveTo>
                      <a:pt x="850" y="1700"/>
                    </a:moveTo>
                    <a:lnTo>
                      <a:pt x="825" y="1703"/>
                    </a:lnTo>
                    <a:lnTo>
                      <a:pt x="801" y="1711"/>
                    </a:lnTo>
                    <a:lnTo>
                      <a:pt x="780" y="1725"/>
                    </a:lnTo>
                    <a:lnTo>
                      <a:pt x="763" y="1743"/>
                    </a:lnTo>
                    <a:lnTo>
                      <a:pt x="749" y="1763"/>
                    </a:lnTo>
                    <a:lnTo>
                      <a:pt x="740" y="1788"/>
                    </a:lnTo>
                    <a:lnTo>
                      <a:pt x="738" y="1813"/>
                    </a:lnTo>
                    <a:lnTo>
                      <a:pt x="740" y="1838"/>
                    </a:lnTo>
                    <a:lnTo>
                      <a:pt x="749" y="1862"/>
                    </a:lnTo>
                    <a:lnTo>
                      <a:pt x="763" y="1883"/>
                    </a:lnTo>
                    <a:lnTo>
                      <a:pt x="780" y="1901"/>
                    </a:lnTo>
                    <a:lnTo>
                      <a:pt x="801" y="1914"/>
                    </a:lnTo>
                    <a:lnTo>
                      <a:pt x="825" y="1923"/>
                    </a:lnTo>
                    <a:lnTo>
                      <a:pt x="850" y="1925"/>
                    </a:lnTo>
                    <a:lnTo>
                      <a:pt x="877" y="1923"/>
                    </a:lnTo>
                    <a:lnTo>
                      <a:pt x="900" y="1914"/>
                    </a:lnTo>
                    <a:lnTo>
                      <a:pt x="922" y="1901"/>
                    </a:lnTo>
                    <a:lnTo>
                      <a:pt x="939" y="1883"/>
                    </a:lnTo>
                    <a:lnTo>
                      <a:pt x="952" y="1862"/>
                    </a:lnTo>
                    <a:lnTo>
                      <a:pt x="960" y="1838"/>
                    </a:lnTo>
                    <a:lnTo>
                      <a:pt x="964" y="1813"/>
                    </a:lnTo>
                    <a:lnTo>
                      <a:pt x="960" y="1791"/>
                    </a:lnTo>
                    <a:lnTo>
                      <a:pt x="952" y="1768"/>
                    </a:lnTo>
                    <a:lnTo>
                      <a:pt x="939" y="1748"/>
                    </a:lnTo>
                    <a:lnTo>
                      <a:pt x="922" y="1728"/>
                    </a:lnTo>
                    <a:lnTo>
                      <a:pt x="900" y="1714"/>
                    </a:lnTo>
                    <a:lnTo>
                      <a:pt x="877" y="1704"/>
                    </a:lnTo>
                    <a:lnTo>
                      <a:pt x="850" y="1700"/>
                    </a:lnTo>
                    <a:close/>
                    <a:moveTo>
                      <a:pt x="161" y="231"/>
                    </a:moveTo>
                    <a:lnTo>
                      <a:pt x="161" y="1575"/>
                    </a:lnTo>
                    <a:lnTo>
                      <a:pt x="2229" y="1575"/>
                    </a:lnTo>
                    <a:lnTo>
                      <a:pt x="2229" y="231"/>
                    </a:lnTo>
                    <a:lnTo>
                      <a:pt x="161" y="231"/>
                    </a:lnTo>
                    <a:close/>
                    <a:moveTo>
                      <a:pt x="136" y="0"/>
                    </a:moveTo>
                    <a:lnTo>
                      <a:pt x="2254" y="0"/>
                    </a:lnTo>
                    <a:lnTo>
                      <a:pt x="2284" y="4"/>
                    </a:lnTo>
                    <a:lnTo>
                      <a:pt x="2313" y="14"/>
                    </a:lnTo>
                    <a:lnTo>
                      <a:pt x="2339" y="30"/>
                    </a:lnTo>
                    <a:lnTo>
                      <a:pt x="2359" y="51"/>
                    </a:lnTo>
                    <a:lnTo>
                      <a:pt x="2375" y="75"/>
                    </a:lnTo>
                    <a:lnTo>
                      <a:pt x="2386" y="104"/>
                    </a:lnTo>
                    <a:lnTo>
                      <a:pt x="2390" y="136"/>
                    </a:lnTo>
                    <a:lnTo>
                      <a:pt x="2390" y="1918"/>
                    </a:lnTo>
                    <a:lnTo>
                      <a:pt x="2386" y="1950"/>
                    </a:lnTo>
                    <a:lnTo>
                      <a:pt x="2375" y="1979"/>
                    </a:lnTo>
                    <a:lnTo>
                      <a:pt x="2359" y="2003"/>
                    </a:lnTo>
                    <a:lnTo>
                      <a:pt x="2339" y="2025"/>
                    </a:lnTo>
                    <a:lnTo>
                      <a:pt x="2313" y="2040"/>
                    </a:lnTo>
                    <a:lnTo>
                      <a:pt x="2284" y="2050"/>
                    </a:lnTo>
                    <a:lnTo>
                      <a:pt x="2254" y="2054"/>
                    </a:lnTo>
                    <a:lnTo>
                      <a:pt x="136" y="2054"/>
                    </a:lnTo>
                    <a:lnTo>
                      <a:pt x="106" y="2050"/>
                    </a:lnTo>
                    <a:lnTo>
                      <a:pt x="77" y="2040"/>
                    </a:lnTo>
                    <a:lnTo>
                      <a:pt x="51" y="2025"/>
                    </a:lnTo>
                    <a:lnTo>
                      <a:pt x="31" y="2003"/>
                    </a:lnTo>
                    <a:lnTo>
                      <a:pt x="15" y="1979"/>
                    </a:lnTo>
                    <a:lnTo>
                      <a:pt x="4" y="1950"/>
                    </a:lnTo>
                    <a:lnTo>
                      <a:pt x="0" y="1918"/>
                    </a:lnTo>
                    <a:lnTo>
                      <a:pt x="0" y="136"/>
                    </a:lnTo>
                    <a:lnTo>
                      <a:pt x="4" y="104"/>
                    </a:lnTo>
                    <a:lnTo>
                      <a:pt x="15" y="75"/>
                    </a:lnTo>
                    <a:lnTo>
                      <a:pt x="31" y="51"/>
                    </a:lnTo>
                    <a:lnTo>
                      <a:pt x="51" y="30"/>
                    </a:lnTo>
                    <a:lnTo>
                      <a:pt x="77" y="14"/>
                    </a:lnTo>
                    <a:lnTo>
                      <a:pt x="106" y="4"/>
                    </a:lnTo>
                    <a:lnTo>
                      <a:pt x="136"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83" name="Freeform 98"/>
              <p:cNvSpPr>
                <a:spLocks/>
              </p:cNvSpPr>
              <p:nvPr/>
            </p:nvSpPr>
            <p:spPr bwMode="auto">
              <a:xfrm>
                <a:off x="5518116" y="3061779"/>
                <a:ext cx="161038" cy="157537"/>
              </a:xfrm>
              <a:custGeom>
                <a:avLst/>
                <a:gdLst>
                  <a:gd name="T0" fmla="*/ 0 w 687"/>
                  <a:gd name="T1" fmla="*/ 0 h 675"/>
                  <a:gd name="T2" fmla="*/ 25 w 687"/>
                  <a:gd name="T3" fmla="*/ 16 h 675"/>
                  <a:gd name="T4" fmla="*/ 52 w 687"/>
                  <a:gd name="T5" fmla="*/ 33 h 675"/>
                  <a:gd name="T6" fmla="*/ 77 w 687"/>
                  <a:gd name="T7" fmla="*/ 54 h 675"/>
                  <a:gd name="T8" fmla="*/ 101 w 687"/>
                  <a:gd name="T9" fmla="*/ 77 h 675"/>
                  <a:gd name="T10" fmla="*/ 124 w 687"/>
                  <a:gd name="T11" fmla="*/ 102 h 675"/>
                  <a:gd name="T12" fmla="*/ 144 w 687"/>
                  <a:gd name="T13" fmla="*/ 131 h 675"/>
                  <a:gd name="T14" fmla="*/ 170 w 687"/>
                  <a:gd name="T15" fmla="*/ 170 h 675"/>
                  <a:gd name="T16" fmla="*/ 202 w 687"/>
                  <a:gd name="T17" fmla="*/ 207 h 675"/>
                  <a:gd name="T18" fmla="*/ 239 w 687"/>
                  <a:gd name="T19" fmla="*/ 242 h 675"/>
                  <a:gd name="T20" fmla="*/ 280 w 687"/>
                  <a:gd name="T21" fmla="*/ 276 h 675"/>
                  <a:gd name="T22" fmla="*/ 324 w 687"/>
                  <a:gd name="T23" fmla="*/ 307 h 675"/>
                  <a:gd name="T24" fmla="*/ 367 w 687"/>
                  <a:gd name="T25" fmla="*/ 338 h 675"/>
                  <a:gd name="T26" fmla="*/ 412 w 687"/>
                  <a:gd name="T27" fmla="*/ 364 h 675"/>
                  <a:gd name="T28" fmla="*/ 457 w 687"/>
                  <a:gd name="T29" fmla="*/ 390 h 675"/>
                  <a:gd name="T30" fmla="*/ 498 w 687"/>
                  <a:gd name="T31" fmla="*/ 411 h 675"/>
                  <a:gd name="T32" fmla="*/ 526 w 687"/>
                  <a:gd name="T33" fmla="*/ 430 h 675"/>
                  <a:gd name="T34" fmla="*/ 551 w 687"/>
                  <a:gd name="T35" fmla="*/ 451 h 675"/>
                  <a:gd name="T36" fmla="*/ 573 w 687"/>
                  <a:gd name="T37" fmla="*/ 476 h 675"/>
                  <a:gd name="T38" fmla="*/ 591 w 687"/>
                  <a:gd name="T39" fmla="*/ 502 h 675"/>
                  <a:gd name="T40" fmla="*/ 608 w 687"/>
                  <a:gd name="T41" fmla="*/ 529 h 675"/>
                  <a:gd name="T42" fmla="*/ 621 w 687"/>
                  <a:gd name="T43" fmla="*/ 557 h 675"/>
                  <a:gd name="T44" fmla="*/ 635 w 687"/>
                  <a:gd name="T45" fmla="*/ 583 h 675"/>
                  <a:gd name="T46" fmla="*/ 646 w 687"/>
                  <a:gd name="T47" fmla="*/ 609 h 675"/>
                  <a:gd name="T48" fmla="*/ 656 w 687"/>
                  <a:gd name="T49" fmla="*/ 630 h 675"/>
                  <a:gd name="T50" fmla="*/ 666 w 687"/>
                  <a:gd name="T51" fmla="*/ 650 h 675"/>
                  <a:gd name="T52" fmla="*/ 676 w 687"/>
                  <a:gd name="T53" fmla="*/ 665 h 675"/>
                  <a:gd name="T54" fmla="*/ 687 w 687"/>
                  <a:gd name="T55" fmla="*/ 675 h 675"/>
                  <a:gd name="T56" fmla="*/ 0 w 687"/>
                  <a:gd name="T57" fmla="*/ 675 h 675"/>
                  <a:gd name="T58" fmla="*/ 0 w 687"/>
                  <a:gd name="T59"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7" h="675">
                    <a:moveTo>
                      <a:pt x="0" y="0"/>
                    </a:moveTo>
                    <a:lnTo>
                      <a:pt x="25" y="16"/>
                    </a:lnTo>
                    <a:lnTo>
                      <a:pt x="52" y="33"/>
                    </a:lnTo>
                    <a:lnTo>
                      <a:pt x="77" y="54"/>
                    </a:lnTo>
                    <a:lnTo>
                      <a:pt x="101" y="77"/>
                    </a:lnTo>
                    <a:lnTo>
                      <a:pt x="124" y="102"/>
                    </a:lnTo>
                    <a:lnTo>
                      <a:pt x="144" y="131"/>
                    </a:lnTo>
                    <a:lnTo>
                      <a:pt x="170" y="170"/>
                    </a:lnTo>
                    <a:lnTo>
                      <a:pt x="202" y="207"/>
                    </a:lnTo>
                    <a:lnTo>
                      <a:pt x="239" y="242"/>
                    </a:lnTo>
                    <a:lnTo>
                      <a:pt x="280" y="276"/>
                    </a:lnTo>
                    <a:lnTo>
                      <a:pt x="324" y="307"/>
                    </a:lnTo>
                    <a:lnTo>
                      <a:pt x="367" y="338"/>
                    </a:lnTo>
                    <a:lnTo>
                      <a:pt x="412" y="364"/>
                    </a:lnTo>
                    <a:lnTo>
                      <a:pt x="457" y="390"/>
                    </a:lnTo>
                    <a:lnTo>
                      <a:pt x="498" y="411"/>
                    </a:lnTo>
                    <a:lnTo>
                      <a:pt x="526" y="430"/>
                    </a:lnTo>
                    <a:lnTo>
                      <a:pt x="551" y="451"/>
                    </a:lnTo>
                    <a:lnTo>
                      <a:pt x="573" y="476"/>
                    </a:lnTo>
                    <a:lnTo>
                      <a:pt x="591" y="502"/>
                    </a:lnTo>
                    <a:lnTo>
                      <a:pt x="608" y="529"/>
                    </a:lnTo>
                    <a:lnTo>
                      <a:pt x="621" y="557"/>
                    </a:lnTo>
                    <a:lnTo>
                      <a:pt x="635" y="583"/>
                    </a:lnTo>
                    <a:lnTo>
                      <a:pt x="646" y="609"/>
                    </a:lnTo>
                    <a:lnTo>
                      <a:pt x="656" y="630"/>
                    </a:lnTo>
                    <a:lnTo>
                      <a:pt x="666" y="650"/>
                    </a:lnTo>
                    <a:lnTo>
                      <a:pt x="676" y="665"/>
                    </a:lnTo>
                    <a:lnTo>
                      <a:pt x="687" y="675"/>
                    </a:lnTo>
                    <a:lnTo>
                      <a:pt x="0" y="675"/>
                    </a:lnTo>
                    <a:lnTo>
                      <a:pt x="0" y="0"/>
                    </a:lnTo>
                    <a:close/>
                  </a:path>
                </a:pathLst>
              </a:custGeom>
              <a:solidFill>
                <a:srgbClr val="D07507"/>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84" name="Freeform 99"/>
              <p:cNvSpPr>
                <a:spLocks/>
              </p:cNvSpPr>
              <p:nvPr/>
            </p:nvSpPr>
            <p:spPr bwMode="auto">
              <a:xfrm>
                <a:off x="5518116" y="3106123"/>
                <a:ext cx="127197" cy="113193"/>
              </a:xfrm>
              <a:custGeom>
                <a:avLst/>
                <a:gdLst>
                  <a:gd name="T0" fmla="*/ 0 w 544"/>
                  <a:gd name="T1" fmla="*/ 0 h 485"/>
                  <a:gd name="T2" fmla="*/ 30 w 544"/>
                  <a:gd name="T3" fmla="*/ 24 h 485"/>
                  <a:gd name="T4" fmla="*/ 60 w 544"/>
                  <a:gd name="T5" fmla="*/ 52 h 485"/>
                  <a:gd name="T6" fmla="*/ 87 w 544"/>
                  <a:gd name="T7" fmla="*/ 84 h 485"/>
                  <a:gd name="T8" fmla="*/ 109 w 544"/>
                  <a:gd name="T9" fmla="*/ 116 h 485"/>
                  <a:gd name="T10" fmla="*/ 124 w 544"/>
                  <a:gd name="T11" fmla="*/ 139 h 485"/>
                  <a:gd name="T12" fmla="*/ 145 w 544"/>
                  <a:gd name="T13" fmla="*/ 159 h 485"/>
                  <a:gd name="T14" fmla="*/ 168 w 544"/>
                  <a:gd name="T15" fmla="*/ 175 h 485"/>
                  <a:gd name="T16" fmla="*/ 195 w 544"/>
                  <a:gd name="T17" fmla="*/ 191 h 485"/>
                  <a:gd name="T18" fmla="*/ 222 w 544"/>
                  <a:gd name="T19" fmla="*/ 205 h 485"/>
                  <a:gd name="T20" fmla="*/ 254 w 544"/>
                  <a:gd name="T21" fmla="*/ 217 h 485"/>
                  <a:gd name="T22" fmla="*/ 285 w 544"/>
                  <a:gd name="T23" fmla="*/ 229 h 485"/>
                  <a:gd name="T24" fmla="*/ 319 w 544"/>
                  <a:gd name="T25" fmla="*/ 240 h 485"/>
                  <a:gd name="T26" fmla="*/ 352 w 544"/>
                  <a:gd name="T27" fmla="*/ 252 h 485"/>
                  <a:gd name="T28" fmla="*/ 384 w 544"/>
                  <a:gd name="T29" fmla="*/ 265 h 485"/>
                  <a:gd name="T30" fmla="*/ 417 w 544"/>
                  <a:gd name="T31" fmla="*/ 279 h 485"/>
                  <a:gd name="T32" fmla="*/ 447 w 544"/>
                  <a:gd name="T33" fmla="*/ 296 h 485"/>
                  <a:gd name="T34" fmla="*/ 470 w 544"/>
                  <a:gd name="T35" fmla="*/ 313 h 485"/>
                  <a:gd name="T36" fmla="*/ 490 w 544"/>
                  <a:gd name="T37" fmla="*/ 333 h 485"/>
                  <a:gd name="T38" fmla="*/ 505 w 544"/>
                  <a:gd name="T39" fmla="*/ 356 h 485"/>
                  <a:gd name="T40" fmla="*/ 517 w 544"/>
                  <a:gd name="T41" fmla="*/ 380 h 485"/>
                  <a:gd name="T42" fmla="*/ 527 w 544"/>
                  <a:gd name="T43" fmla="*/ 405 h 485"/>
                  <a:gd name="T44" fmla="*/ 536 w 544"/>
                  <a:gd name="T45" fmla="*/ 432 h 485"/>
                  <a:gd name="T46" fmla="*/ 540 w 544"/>
                  <a:gd name="T47" fmla="*/ 458 h 485"/>
                  <a:gd name="T48" fmla="*/ 544 w 544"/>
                  <a:gd name="T49" fmla="*/ 485 h 485"/>
                  <a:gd name="T50" fmla="*/ 0 w 544"/>
                  <a:gd name="T51" fmla="*/ 485 h 485"/>
                  <a:gd name="T52" fmla="*/ 0 w 544"/>
                  <a:gd name="T53"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485">
                    <a:moveTo>
                      <a:pt x="0" y="0"/>
                    </a:moveTo>
                    <a:lnTo>
                      <a:pt x="30" y="24"/>
                    </a:lnTo>
                    <a:lnTo>
                      <a:pt x="60" y="52"/>
                    </a:lnTo>
                    <a:lnTo>
                      <a:pt x="87" y="84"/>
                    </a:lnTo>
                    <a:lnTo>
                      <a:pt x="109" y="116"/>
                    </a:lnTo>
                    <a:lnTo>
                      <a:pt x="124" y="139"/>
                    </a:lnTo>
                    <a:lnTo>
                      <a:pt x="145" y="159"/>
                    </a:lnTo>
                    <a:lnTo>
                      <a:pt x="168" y="175"/>
                    </a:lnTo>
                    <a:lnTo>
                      <a:pt x="195" y="191"/>
                    </a:lnTo>
                    <a:lnTo>
                      <a:pt x="222" y="205"/>
                    </a:lnTo>
                    <a:lnTo>
                      <a:pt x="254" y="217"/>
                    </a:lnTo>
                    <a:lnTo>
                      <a:pt x="285" y="229"/>
                    </a:lnTo>
                    <a:lnTo>
                      <a:pt x="319" y="240"/>
                    </a:lnTo>
                    <a:lnTo>
                      <a:pt x="352" y="252"/>
                    </a:lnTo>
                    <a:lnTo>
                      <a:pt x="384" y="265"/>
                    </a:lnTo>
                    <a:lnTo>
                      <a:pt x="417" y="279"/>
                    </a:lnTo>
                    <a:lnTo>
                      <a:pt x="447" y="296"/>
                    </a:lnTo>
                    <a:lnTo>
                      <a:pt x="470" y="313"/>
                    </a:lnTo>
                    <a:lnTo>
                      <a:pt x="490" y="333"/>
                    </a:lnTo>
                    <a:lnTo>
                      <a:pt x="505" y="356"/>
                    </a:lnTo>
                    <a:lnTo>
                      <a:pt x="517" y="380"/>
                    </a:lnTo>
                    <a:lnTo>
                      <a:pt x="527" y="405"/>
                    </a:lnTo>
                    <a:lnTo>
                      <a:pt x="536" y="432"/>
                    </a:lnTo>
                    <a:lnTo>
                      <a:pt x="540" y="458"/>
                    </a:lnTo>
                    <a:lnTo>
                      <a:pt x="544" y="485"/>
                    </a:lnTo>
                    <a:lnTo>
                      <a:pt x="0" y="485"/>
                    </a:lnTo>
                    <a:lnTo>
                      <a:pt x="0" y="0"/>
                    </a:lnTo>
                    <a:close/>
                  </a:path>
                </a:pathLst>
              </a:custGeom>
              <a:solidFill>
                <a:srgbClr val="FABE3C"/>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85" name="Freeform 100"/>
              <p:cNvSpPr>
                <a:spLocks/>
              </p:cNvSpPr>
              <p:nvPr/>
            </p:nvSpPr>
            <p:spPr bwMode="auto">
              <a:xfrm>
                <a:off x="5621973" y="3057111"/>
                <a:ext cx="26840" cy="26840"/>
              </a:xfrm>
              <a:custGeom>
                <a:avLst/>
                <a:gdLst>
                  <a:gd name="T0" fmla="*/ 58 w 117"/>
                  <a:gd name="T1" fmla="*/ 0 h 115"/>
                  <a:gd name="T2" fmla="*/ 77 w 117"/>
                  <a:gd name="T3" fmla="*/ 3 h 115"/>
                  <a:gd name="T4" fmla="*/ 92 w 117"/>
                  <a:gd name="T5" fmla="*/ 11 h 115"/>
                  <a:gd name="T6" fmla="*/ 104 w 117"/>
                  <a:gd name="T7" fmla="*/ 23 h 115"/>
                  <a:gd name="T8" fmla="*/ 113 w 117"/>
                  <a:gd name="T9" fmla="*/ 39 h 115"/>
                  <a:gd name="T10" fmla="*/ 117 w 117"/>
                  <a:gd name="T11" fmla="*/ 57 h 115"/>
                  <a:gd name="T12" fmla="*/ 113 w 117"/>
                  <a:gd name="T13" fmla="*/ 77 h 115"/>
                  <a:gd name="T14" fmla="*/ 104 w 117"/>
                  <a:gd name="T15" fmla="*/ 92 h 115"/>
                  <a:gd name="T16" fmla="*/ 92 w 117"/>
                  <a:gd name="T17" fmla="*/ 104 h 115"/>
                  <a:gd name="T18" fmla="*/ 77 w 117"/>
                  <a:gd name="T19" fmla="*/ 113 h 115"/>
                  <a:gd name="T20" fmla="*/ 58 w 117"/>
                  <a:gd name="T21" fmla="*/ 115 h 115"/>
                  <a:gd name="T22" fmla="*/ 40 w 117"/>
                  <a:gd name="T23" fmla="*/ 113 h 115"/>
                  <a:gd name="T24" fmla="*/ 25 w 117"/>
                  <a:gd name="T25" fmla="*/ 104 h 115"/>
                  <a:gd name="T26" fmla="*/ 11 w 117"/>
                  <a:gd name="T27" fmla="*/ 92 h 115"/>
                  <a:gd name="T28" fmla="*/ 3 w 117"/>
                  <a:gd name="T29" fmla="*/ 77 h 115"/>
                  <a:gd name="T30" fmla="*/ 0 w 117"/>
                  <a:gd name="T31" fmla="*/ 57 h 115"/>
                  <a:gd name="T32" fmla="*/ 3 w 117"/>
                  <a:gd name="T33" fmla="*/ 39 h 115"/>
                  <a:gd name="T34" fmla="*/ 11 w 117"/>
                  <a:gd name="T35" fmla="*/ 23 h 115"/>
                  <a:gd name="T36" fmla="*/ 25 w 117"/>
                  <a:gd name="T37" fmla="*/ 11 h 115"/>
                  <a:gd name="T38" fmla="*/ 40 w 117"/>
                  <a:gd name="T39" fmla="*/ 3 h 115"/>
                  <a:gd name="T40" fmla="*/ 58 w 117"/>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115">
                    <a:moveTo>
                      <a:pt x="58" y="0"/>
                    </a:moveTo>
                    <a:lnTo>
                      <a:pt x="77" y="3"/>
                    </a:lnTo>
                    <a:lnTo>
                      <a:pt x="92" y="11"/>
                    </a:lnTo>
                    <a:lnTo>
                      <a:pt x="104" y="23"/>
                    </a:lnTo>
                    <a:lnTo>
                      <a:pt x="113" y="39"/>
                    </a:lnTo>
                    <a:lnTo>
                      <a:pt x="117" y="57"/>
                    </a:lnTo>
                    <a:lnTo>
                      <a:pt x="113" y="77"/>
                    </a:lnTo>
                    <a:lnTo>
                      <a:pt x="104" y="92"/>
                    </a:lnTo>
                    <a:lnTo>
                      <a:pt x="92" y="104"/>
                    </a:lnTo>
                    <a:lnTo>
                      <a:pt x="77" y="113"/>
                    </a:lnTo>
                    <a:lnTo>
                      <a:pt x="58" y="115"/>
                    </a:lnTo>
                    <a:lnTo>
                      <a:pt x="40" y="113"/>
                    </a:lnTo>
                    <a:lnTo>
                      <a:pt x="25" y="104"/>
                    </a:lnTo>
                    <a:lnTo>
                      <a:pt x="11" y="92"/>
                    </a:lnTo>
                    <a:lnTo>
                      <a:pt x="3" y="77"/>
                    </a:lnTo>
                    <a:lnTo>
                      <a:pt x="0" y="57"/>
                    </a:lnTo>
                    <a:lnTo>
                      <a:pt x="3" y="39"/>
                    </a:lnTo>
                    <a:lnTo>
                      <a:pt x="11" y="23"/>
                    </a:lnTo>
                    <a:lnTo>
                      <a:pt x="25" y="11"/>
                    </a:lnTo>
                    <a:lnTo>
                      <a:pt x="40" y="3"/>
                    </a:lnTo>
                    <a:lnTo>
                      <a:pt x="5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86" name="Freeform 101"/>
              <p:cNvSpPr>
                <a:spLocks/>
              </p:cNvSpPr>
              <p:nvPr/>
            </p:nvSpPr>
            <p:spPr bwMode="auto">
              <a:xfrm>
                <a:off x="5591633" y="3141131"/>
                <a:ext cx="40843" cy="40843"/>
              </a:xfrm>
              <a:custGeom>
                <a:avLst/>
                <a:gdLst>
                  <a:gd name="T0" fmla="*/ 88 w 176"/>
                  <a:gd name="T1" fmla="*/ 0 h 177"/>
                  <a:gd name="T2" fmla="*/ 111 w 176"/>
                  <a:gd name="T3" fmla="*/ 3 h 177"/>
                  <a:gd name="T4" fmla="*/ 132 w 176"/>
                  <a:gd name="T5" fmla="*/ 12 h 177"/>
                  <a:gd name="T6" fmla="*/ 150 w 176"/>
                  <a:gd name="T7" fmla="*/ 26 h 177"/>
                  <a:gd name="T8" fmla="*/ 164 w 176"/>
                  <a:gd name="T9" fmla="*/ 44 h 177"/>
                  <a:gd name="T10" fmla="*/ 173 w 176"/>
                  <a:gd name="T11" fmla="*/ 64 h 177"/>
                  <a:gd name="T12" fmla="*/ 176 w 176"/>
                  <a:gd name="T13" fmla="*/ 89 h 177"/>
                  <a:gd name="T14" fmla="*/ 173 w 176"/>
                  <a:gd name="T15" fmla="*/ 112 h 177"/>
                  <a:gd name="T16" fmla="*/ 164 w 176"/>
                  <a:gd name="T17" fmla="*/ 133 h 177"/>
                  <a:gd name="T18" fmla="*/ 150 w 176"/>
                  <a:gd name="T19" fmla="*/ 150 h 177"/>
                  <a:gd name="T20" fmla="*/ 132 w 176"/>
                  <a:gd name="T21" fmla="*/ 165 h 177"/>
                  <a:gd name="T22" fmla="*/ 111 w 176"/>
                  <a:gd name="T23" fmla="*/ 173 h 177"/>
                  <a:gd name="T24" fmla="*/ 88 w 176"/>
                  <a:gd name="T25" fmla="*/ 177 h 177"/>
                  <a:gd name="T26" fmla="*/ 64 w 176"/>
                  <a:gd name="T27" fmla="*/ 173 h 177"/>
                  <a:gd name="T28" fmla="*/ 43 w 176"/>
                  <a:gd name="T29" fmla="*/ 165 h 177"/>
                  <a:gd name="T30" fmla="*/ 25 w 176"/>
                  <a:gd name="T31" fmla="*/ 150 h 177"/>
                  <a:gd name="T32" fmla="*/ 12 w 176"/>
                  <a:gd name="T33" fmla="*/ 133 h 177"/>
                  <a:gd name="T34" fmla="*/ 2 w 176"/>
                  <a:gd name="T35" fmla="*/ 112 h 177"/>
                  <a:gd name="T36" fmla="*/ 0 w 176"/>
                  <a:gd name="T37" fmla="*/ 89 h 177"/>
                  <a:gd name="T38" fmla="*/ 2 w 176"/>
                  <a:gd name="T39" fmla="*/ 64 h 177"/>
                  <a:gd name="T40" fmla="*/ 12 w 176"/>
                  <a:gd name="T41" fmla="*/ 44 h 177"/>
                  <a:gd name="T42" fmla="*/ 25 w 176"/>
                  <a:gd name="T43" fmla="*/ 26 h 177"/>
                  <a:gd name="T44" fmla="*/ 43 w 176"/>
                  <a:gd name="T45" fmla="*/ 12 h 177"/>
                  <a:gd name="T46" fmla="*/ 64 w 176"/>
                  <a:gd name="T47" fmla="*/ 3 h 177"/>
                  <a:gd name="T48" fmla="*/ 88 w 176"/>
                  <a:gd name="T4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 h="177">
                    <a:moveTo>
                      <a:pt x="88" y="0"/>
                    </a:moveTo>
                    <a:lnTo>
                      <a:pt x="111" y="3"/>
                    </a:lnTo>
                    <a:lnTo>
                      <a:pt x="132" y="12"/>
                    </a:lnTo>
                    <a:lnTo>
                      <a:pt x="150" y="26"/>
                    </a:lnTo>
                    <a:lnTo>
                      <a:pt x="164" y="44"/>
                    </a:lnTo>
                    <a:lnTo>
                      <a:pt x="173" y="64"/>
                    </a:lnTo>
                    <a:lnTo>
                      <a:pt x="176" y="89"/>
                    </a:lnTo>
                    <a:lnTo>
                      <a:pt x="173" y="112"/>
                    </a:lnTo>
                    <a:lnTo>
                      <a:pt x="164" y="133"/>
                    </a:lnTo>
                    <a:lnTo>
                      <a:pt x="150" y="150"/>
                    </a:lnTo>
                    <a:lnTo>
                      <a:pt x="132" y="165"/>
                    </a:lnTo>
                    <a:lnTo>
                      <a:pt x="111" y="173"/>
                    </a:lnTo>
                    <a:lnTo>
                      <a:pt x="88" y="177"/>
                    </a:lnTo>
                    <a:lnTo>
                      <a:pt x="64" y="173"/>
                    </a:lnTo>
                    <a:lnTo>
                      <a:pt x="43" y="165"/>
                    </a:lnTo>
                    <a:lnTo>
                      <a:pt x="25" y="150"/>
                    </a:lnTo>
                    <a:lnTo>
                      <a:pt x="12" y="133"/>
                    </a:lnTo>
                    <a:lnTo>
                      <a:pt x="2" y="112"/>
                    </a:lnTo>
                    <a:lnTo>
                      <a:pt x="0" y="89"/>
                    </a:lnTo>
                    <a:lnTo>
                      <a:pt x="2" y="64"/>
                    </a:lnTo>
                    <a:lnTo>
                      <a:pt x="12" y="44"/>
                    </a:lnTo>
                    <a:lnTo>
                      <a:pt x="25" y="26"/>
                    </a:lnTo>
                    <a:lnTo>
                      <a:pt x="43" y="12"/>
                    </a:lnTo>
                    <a:lnTo>
                      <a:pt x="64" y="3"/>
                    </a:lnTo>
                    <a:lnTo>
                      <a:pt x="8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87" name="Freeform 102"/>
              <p:cNvSpPr>
                <a:spLocks/>
              </p:cNvSpPr>
              <p:nvPr/>
            </p:nvSpPr>
            <p:spPr bwMode="auto">
              <a:xfrm>
                <a:off x="5575296" y="3011600"/>
                <a:ext cx="26840" cy="26840"/>
              </a:xfrm>
              <a:custGeom>
                <a:avLst/>
                <a:gdLst>
                  <a:gd name="T0" fmla="*/ 58 w 115"/>
                  <a:gd name="T1" fmla="*/ 0 h 114"/>
                  <a:gd name="T2" fmla="*/ 77 w 115"/>
                  <a:gd name="T3" fmla="*/ 2 h 114"/>
                  <a:gd name="T4" fmla="*/ 92 w 115"/>
                  <a:gd name="T5" fmla="*/ 10 h 114"/>
                  <a:gd name="T6" fmla="*/ 104 w 115"/>
                  <a:gd name="T7" fmla="*/ 23 h 114"/>
                  <a:gd name="T8" fmla="*/ 113 w 115"/>
                  <a:gd name="T9" fmla="*/ 38 h 114"/>
                  <a:gd name="T10" fmla="*/ 115 w 115"/>
                  <a:gd name="T11" fmla="*/ 56 h 114"/>
                  <a:gd name="T12" fmla="*/ 113 w 115"/>
                  <a:gd name="T13" fmla="*/ 76 h 114"/>
                  <a:gd name="T14" fmla="*/ 104 w 115"/>
                  <a:gd name="T15" fmla="*/ 91 h 114"/>
                  <a:gd name="T16" fmla="*/ 92 w 115"/>
                  <a:gd name="T17" fmla="*/ 104 h 114"/>
                  <a:gd name="T18" fmla="*/ 77 w 115"/>
                  <a:gd name="T19" fmla="*/ 112 h 114"/>
                  <a:gd name="T20" fmla="*/ 58 w 115"/>
                  <a:gd name="T21" fmla="*/ 114 h 114"/>
                  <a:gd name="T22" fmla="*/ 40 w 115"/>
                  <a:gd name="T23" fmla="*/ 112 h 114"/>
                  <a:gd name="T24" fmla="*/ 23 w 115"/>
                  <a:gd name="T25" fmla="*/ 104 h 114"/>
                  <a:gd name="T26" fmla="*/ 11 w 115"/>
                  <a:gd name="T27" fmla="*/ 91 h 114"/>
                  <a:gd name="T28" fmla="*/ 3 w 115"/>
                  <a:gd name="T29" fmla="*/ 76 h 114"/>
                  <a:gd name="T30" fmla="*/ 0 w 115"/>
                  <a:gd name="T31" fmla="*/ 56 h 114"/>
                  <a:gd name="T32" fmla="*/ 3 w 115"/>
                  <a:gd name="T33" fmla="*/ 38 h 114"/>
                  <a:gd name="T34" fmla="*/ 11 w 115"/>
                  <a:gd name="T35" fmla="*/ 23 h 114"/>
                  <a:gd name="T36" fmla="*/ 23 w 115"/>
                  <a:gd name="T37" fmla="*/ 10 h 114"/>
                  <a:gd name="T38" fmla="*/ 40 w 115"/>
                  <a:gd name="T39" fmla="*/ 2 h 114"/>
                  <a:gd name="T40" fmla="*/ 58 w 115"/>
                  <a:gd name="T4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14">
                    <a:moveTo>
                      <a:pt x="58" y="0"/>
                    </a:moveTo>
                    <a:lnTo>
                      <a:pt x="77" y="2"/>
                    </a:lnTo>
                    <a:lnTo>
                      <a:pt x="92" y="10"/>
                    </a:lnTo>
                    <a:lnTo>
                      <a:pt x="104" y="23"/>
                    </a:lnTo>
                    <a:lnTo>
                      <a:pt x="113" y="38"/>
                    </a:lnTo>
                    <a:lnTo>
                      <a:pt x="115" y="56"/>
                    </a:lnTo>
                    <a:lnTo>
                      <a:pt x="113" y="76"/>
                    </a:lnTo>
                    <a:lnTo>
                      <a:pt x="104" y="91"/>
                    </a:lnTo>
                    <a:lnTo>
                      <a:pt x="92" y="104"/>
                    </a:lnTo>
                    <a:lnTo>
                      <a:pt x="77" y="112"/>
                    </a:lnTo>
                    <a:lnTo>
                      <a:pt x="58" y="114"/>
                    </a:lnTo>
                    <a:lnTo>
                      <a:pt x="40" y="112"/>
                    </a:lnTo>
                    <a:lnTo>
                      <a:pt x="23" y="104"/>
                    </a:lnTo>
                    <a:lnTo>
                      <a:pt x="11" y="91"/>
                    </a:lnTo>
                    <a:lnTo>
                      <a:pt x="3" y="76"/>
                    </a:lnTo>
                    <a:lnTo>
                      <a:pt x="0" y="56"/>
                    </a:lnTo>
                    <a:lnTo>
                      <a:pt x="3" y="38"/>
                    </a:lnTo>
                    <a:lnTo>
                      <a:pt x="11" y="23"/>
                    </a:lnTo>
                    <a:lnTo>
                      <a:pt x="23" y="10"/>
                    </a:lnTo>
                    <a:lnTo>
                      <a:pt x="40" y="2"/>
                    </a:lnTo>
                    <a:lnTo>
                      <a:pt x="5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88" name="Freeform 103"/>
              <p:cNvSpPr>
                <a:spLocks/>
              </p:cNvSpPr>
              <p:nvPr/>
            </p:nvSpPr>
            <p:spPr bwMode="auto">
              <a:xfrm>
                <a:off x="5835524" y="3117792"/>
                <a:ext cx="26840" cy="26840"/>
              </a:xfrm>
              <a:custGeom>
                <a:avLst/>
                <a:gdLst>
                  <a:gd name="T0" fmla="*/ 58 w 116"/>
                  <a:gd name="T1" fmla="*/ 0 h 116"/>
                  <a:gd name="T2" fmla="*/ 76 w 116"/>
                  <a:gd name="T3" fmla="*/ 4 h 116"/>
                  <a:gd name="T4" fmla="*/ 92 w 116"/>
                  <a:gd name="T5" fmla="*/ 11 h 116"/>
                  <a:gd name="T6" fmla="*/ 104 w 116"/>
                  <a:gd name="T7" fmla="*/ 24 h 116"/>
                  <a:gd name="T8" fmla="*/ 113 w 116"/>
                  <a:gd name="T9" fmla="*/ 40 h 116"/>
                  <a:gd name="T10" fmla="*/ 116 w 116"/>
                  <a:gd name="T11" fmla="*/ 58 h 116"/>
                  <a:gd name="T12" fmla="*/ 113 w 116"/>
                  <a:gd name="T13" fmla="*/ 76 h 116"/>
                  <a:gd name="T14" fmla="*/ 104 w 116"/>
                  <a:gd name="T15" fmla="*/ 92 h 116"/>
                  <a:gd name="T16" fmla="*/ 92 w 116"/>
                  <a:gd name="T17" fmla="*/ 105 h 116"/>
                  <a:gd name="T18" fmla="*/ 76 w 116"/>
                  <a:gd name="T19" fmla="*/ 113 h 116"/>
                  <a:gd name="T20" fmla="*/ 58 w 116"/>
                  <a:gd name="T21" fmla="*/ 116 h 116"/>
                  <a:gd name="T22" fmla="*/ 40 w 116"/>
                  <a:gd name="T23" fmla="*/ 113 h 116"/>
                  <a:gd name="T24" fmla="*/ 24 w 116"/>
                  <a:gd name="T25" fmla="*/ 105 h 116"/>
                  <a:gd name="T26" fmla="*/ 11 w 116"/>
                  <a:gd name="T27" fmla="*/ 92 h 116"/>
                  <a:gd name="T28" fmla="*/ 3 w 116"/>
                  <a:gd name="T29" fmla="*/ 76 h 116"/>
                  <a:gd name="T30" fmla="*/ 0 w 116"/>
                  <a:gd name="T31" fmla="*/ 58 h 116"/>
                  <a:gd name="T32" fmla="*/ 3 w 116"/>
                  <a:gd name="T33" fmla="*/ 40 h 116"/>
                  <a:gd name="T34" fmla="*/ 11 w 116"/>
                  <a:gd name="T35" fmla="*/ 24 h 116"/>
                  <a:gd name="T36" fmla="*/ 24 w 116"/>
                  <a:gd name="T37" fmla="*/ 11 h 116"/>
                  <a:gd name="T38" fmla="*/ 40 w 116"/>
                  <a:gd name="T39" fmla="*/ 4 h 116"/>
                  <a:gd name="T40" fmla="*/ 58 w 116"/>
                  <a:gd name="T4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6">
                    <a:moveTo>
                      <a:pt x="58" y="0"/>
                    </a:moveTo>
                    <a:lnTo>
                      <a:pt x="76" y="4"/>
                    </a:lnTo>
                    <a:lnTo>
                      <a:pt x="92" y="11"/>
                    </a:lnTo>
                    <a:lnTo>
                      <a:pt x="104" y="24"/>
                    </a:lnTo>
                    <a:lnTo>
                      <a:pt x="113" y="40"/>
                    </a:lnTo>
                    <a:lnTo>
                      <a:pt x="116" y="58"/>
                    </a:lnTo>
                    <a:lnTo>
                      <a:pt x="113" y="76"/>
                    </a:lnTo>
                    <a:lnTo>
                      <a:pt x="104" y="92"/>
                    </a:lnTo>
                    <a:lnTo>
                      <a:pt x="92" y="105"/>
                    </a:lnTo>
                    <a:lnTo>
                      <a:pt x="76" y="113"/>
                    </a:lnTo>
                    <a:lnTo>
                      <a:pt x="58" y="116"/>
                    </a:lnTo>
                    <a:lnTo>
                      <a:pt x="40" y="113"/>
                    </a:lnTo>
                    <a:lnTo>
                      <a:pt x="24" y="105"/>
                    </a:lnTo>
                    <a:lnTo>
                      <a:pt x="11" y="92"/>
                    </a:lnTo>
                    <a:lnTo>
                      <a:pt x="3" y="76"/>
                    </a:lnTo>
                    <a:lnTo>
                      <a:pt x="0" y="58"/>
                    </a:lnTo>
                    <a:lnTo>
                      <a:pt x="3" y="40"/>
                    </a:lnTo>
                    <a:lnTo>
                      <a:pt x="11" y="24"/>
                    </a:lnTo>
                    <a:lnTo>
                      <a:pt x="24" y="11"/>
                    </a:lnTo>
                    <a:lnTo>
                      <a:pt x="40" y="4"/>
                    </a:lnTo>
                    <a:lnTo>
                      <a:pt x="58"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grpSp>
          <p:nvGrpSpPr>
            <p:cNvPr id="36" name="Group 21"/>
            <p:cNvGrpSpPr>
              <a:grpSpLocks noChangeAspect="1"/>
            </p:cNvGrpSpPr>
            <p:nvPr/>
          </p:nvGrpSpPr>
          <p:grpSpPr bwMode="auto">
            <a:xfrm>
              <a:off x="8748465" y="2548523"/>
              <a:ext cx="676268" cy="628559"/>
              <a:chOff x="2096" y="3056"/>
              <a:chExt cx="567" cy="527"/>
            </a:xfrm>
          </p:grpSpPr>
          <p:sp>
            <p:nvSpPr>
              <p:cNvPr id="67" name="Freeform 23"/>
              <p:cNvSpPr>
                <a:spLocks/>
              </p:cNvSpPr>
              <p:nvPr/>
            </p:nvSpPr>
            <p:spPr bwMode="auto">
              <a:xfrm>
                <a:off x="2096" y="3056"/>
                <a:ext cx="567" cy="527"/>
              </a:xfrm>
              <a:custGeom>
                <a:avLst/>
                <a:gdLst>
                  <a:gd name="T0" fmla="*/ 2580 w 2834"/>
                  <a:gd name="T1" fmla="*/ 0 h 2637"/>
                  <a:gd name="T2" fmla="*/ 2660 w 2834"/>
                  <a:gd name="T3" fmla="*/ 12 h 2637"/>
                  <a:gd name="T4" fmla="*/ 2730 w 2834"/>
                  <a:gd name="T5" fmla="*/ 46 h 2637"/>
                  <a:gd name="T6" fmla="*/ 2785 w 2834"/>
                  <a:gd name="T7" fmla="*/ 98 h 2637"/>
                  <a:gd name="T8" fmla="*/ 2822 w 2834"/>
                  <a:gd name="T9" fmla="*/ 162 h 2637"/>
                  <a:gd name="T10" fmla="*/ 2834 w 2834"/>
                  <a:gd name="T11" fmla="*/ 237 h 2637"/>
                  <a:gd name="T12" fmla="*/ 2831 w 2834"/>
                  <a:gd name="T13" fmla="*/ 1910 h 2637"/>
                  <a:gd name="T14" fmla="*/ 2806 w 2834"/>
                  <a:gd name="T15" fmla="*/ 1982 h 2637"/>
                  <a:gd name="T16" fmla="*/ 2760 w 2834"/>
                  <a:gd name="T17" fmla="*/ 2040 h 2637"/>
                  <a:gd name="T18" fmla="*/ 2696 w 2834"/>
                  <a:gd name="T19" fmla="*/ 2083 h 2637"/>
                  <a:gd name="T20" fmla="*/ 2621 w 2834"/>
                  <a:gd name="T21" fmla="*/ 2106 h 2637"/>
                  <a:gd name="T22" fmla="*/ 1812 w 2834"/>
                  <a:gd name="T23" fmla="*/ 2110 h 2637"/>
                  <a:gd name="T24" fmla="*/ 1864 w 2834"/>
                  <a:gd name="T25" fmla="*/ 2246 h 2637"/>
                  <a:gd name="T26" fmla="*/ 1934 w 2834"/>
                  <a:gd name="T27" fmla="*/ 2260 h 2637"/>
                  <a:gd name="T28" fmla="*/ 1995 w 2834"/>
                  <a:gd name="T29" fmla="*/ 2298 h 2637"/>
                  <a:gd name="T30" fmla="*/ 2038 w 2834"/>
                  <a:gd name="T31" fmla="*/ 2355 h 2637"/>
                  <a:gd name="T32" fmla="*/ 2063 w 2834"/>
                  <a:gd name="T33" fmla="*/ 2427 h 2637"/>
                  <a:gd name="T34" fmla="*/ 2066 w 2834"/>
                  <a:gd name="T35" fmla="*/ 2637 h 2637"/>
                  <a:gd name="T36" fmla="*/ 767 w 2834"/>
                  <a:gd name="T37" fmla="*/ 2467 h 2637"/>
                  <a:gd name="T38" fmla="*/ 781 w 2834"/>
                  <a:gd name="T39" fmla="*/ 2390 h 2637"/>
                  <a:gd name="T40" fmla="*/ 816 w 2834"/>
                  <a:gd name="T41" fmla="*/ 2325 h 2637"/>
                  <a:gd name="T42" fmla="*/ 868 w 2834"/>
                  <a:gd name="T43" fmla="*/ 2277 h 2637"/>
                  <a:gd name="T44" fmla="*/ 933 w 2834"/>
                  <a:gd name="T45" fmla="*/ 2250 h 2637"/>
                  <a:gd name="T46" fmla="*/ 1025 w 2834"/>
                  <a:gd name="T47" fmla="*/ 2246 h 2637"/>
                  <a:gd name="T48" fmla="*/ 255 w 2834"/>
                  <a:gd name="T49" fmla="*/ 2110 h 2637"/>
                  <a:gd name="T50" fmla="*/ 174 w 2834"/>
                  <a:gd name="T51" fmla="*/ 2098 h 2637"/>
                  <a:gd name="T52" fmla="*/ 105 w 2834"/>
                  <a:gd name="T53" fmla="*/ 2064 h 2637"/>
                  <a:gd name="T54" fmla="*/ 49 w 2834"/>
                  <a:gd name="T55" fmla="*/ 2012 h 2637"/>
                  <a:gd name="T56" fmla="*/ 13 w 2834"/>
                  <a:gd name="T57" fmla="*/ 1947 h 2637"/>
                  <a:gd name="T58" fmla="*/ 0 w 2834"/>
                  <a:gd name="T59" fmla="*/ 1873 h 2637"/>
                  <a:gd name="T60" fmla="*/ 3 w 2834"/>
                  <a:gd name="T61" fmla="*/ 199 h 2637"/>
                  <a:gd name="T62" fmla="*/ 29 w 2834"/>
                  <a:gd name="T63" fmla="*/ 128 h 2637"/>
                  <a:gd name="T64" fmla="*/ 75 w 2834"/>
                  <a:gd name="T65" fmla="*/ 70 h 2637"/>
                  <a:gd name="T66" fmla="*/ 137 w 2834"/>
                  <a:gd name="T67" fmla="*/ 27 h 2637"/>
                  <a:gd name="T68" fmla="*/ 214 w 2834"/>
                  <a:gd name="T69" fmla="*/ 4 h 2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4" h="2637">
                    <a:moveTo>
                      <a:pt x="255" y="0"/>
                    </a:moveTo>
                    <a:lnTo>
                      <a:pt x="2580" y="0"/>
                    </a:lnTo>
                    <a:lnTo>
                      <a:pt x="2621" y="4"/>
                    </a:lnTo>
                    <a:lnTo>
                      <a:pt x="2660" y="12"/>
                    </a:lnTo>
                    <a:lnTo>
                      <a:pt x="2696" y="27"/>
                    </a:lnTo>
                    <a:lnTo>
                      <a:pt x="2730" y="46"/>
                    </a:lnTo>
                    <a:lnTo>
                      <a:pt x="2760" y="70"/>
                    </a:lnTo>
                    <a:lnTo>
                      <a:pt x="2785" y="98"/>
                    </a:lnTo>
                    <a:lnTo>
                      <a:pt x="2806" y="128"/>
                    </a:lnTo>
                    <a:lnTo>
                      <a:pt x="2822" y="162"/>
                    </a:lnTo>
                    <a:lnTo>
                      <a:pt x="2831" y="199"/>
                    </a:lnTo>
                    <a:lnTo>
                      <a:pt x="2834" y="237"/>
                    </a:lnTo>
                    <a:lnTo>
                      <a:pt x="2834" y="1873"/>
                    </a:lnTo>
                    <a:lnTo>
                      <a:pt x="2831" y="1910"/>
                    </a:lnTo>
                    <a:lnTo>
                      <a:pt x="2822" y="1947"/>
                    </a:lnTo>
                    <a:lnTo>
                      <a:pt x="2806" y="1982"/>
                    </a:lnTo>
                    <a:lnTo>
                      <a:pt x="2785" y="2012"/>
                    </a:lnTo>
                    <a:lnTo>
                      <a:pt x="2760" y="2040"/>
                    </a:lnTo>
                    <a:lnTo>
                      <a:pt x="2730" y="2064"/>
                    </a:lnTo>
                    <a:lnTo>
                      <a:pt x="2696" y="2083"/>
                    </a:lnTo>
                    <a:lnTo>
                      <a:pt x="2660" y="2098"/>
                    </a:lnTo>
                    <a:lnTo>
                      <a:pt x="2621" y="2106"/>
                    </a:lnTo>
                    <a:lnTo>
                      <a:pt x="2580" y="2110"/>
                    </a:lnTo>
                    <a:lnTo>
                      <a:pt x="1812" y="2110"/>
                    </a:lnTo>
                    <a:lnTo>
                      <a:pt x="1812" y="2246"/>
                    </a:lnTo>
                    <a:lnTo>
                      <a:pt x="1864" y="2246"/>
                    </a:lnTo>
                    <a:lnTo>
                      <a:pt x="1900" y="2250"/>
                    </a:lnTo>
                    <a:lnTo>
                      <a:pt x="1934" y="2260"/>
                    </a:lnTo>
                    <a:lnTo>
                      <a:pt x="1966" y="2277"/>
                    </a:lnTo>
                    <a:lnTo>
                      <a:pt x="1995" y="2298"/>
                    </a:lnTo>
                    <a:lnTo>
                      <a:pt x="2019" y="2325"/>
                    </a:lnTo>
                    <a:lnTo>
                      <a:pt x="2038" y="2355"/>
                    </a:lnTo>
                    <a:lnTo>
                      <a:pt x="2054" y="2390"/>
                    </a:lnTo>
                    <a:lnTo>
                      <a:pt x="2063" y="2427"/>
                    </a:lnTo>
                    <a:lnTo>
                      <a:pt x="2066" y="2467"/>
                    </a:lnTo>
                    <a:lnTo>
                      <a:pt x="2066" y="2637"/>
                    </a:lnTo>
                    <a:lnTo>
                      <a:pt x="767" y="2637"/>
                    </a:lnTo>
                    <a:lnTo>
                      <a:pt x="767" y="2467"/>
                    </a:lnTo>
                    <a:lnTo>
                      <a:pt x="771" y="2427"/>
                    </a:lnTo>
                    <a:lnTo>
                      <a:pt x="781" y="2390"/>
                    </a:lnTo>
                    <a:lnTo>
                      <a:pt x="795" y="2355"/>
                    </a:lnTo>
                    <a:lnTo>
                      <a:pt x="816" y="2325"/>
                    </a:lnTo>
                    <a:lnTo>
                      <a:pt x="840" y="2298"/>
                    </a:lnTo>
                    <a:lnTo>
                      <a:pt x="868" y="2277"/>
                    </a:lnTo>
                    <a:lnTo>
                      <a:pt x="899" y="2260"/>
                    </a:lnTo>
                    <a:lnTo>
                      <a:pt x="933" y="2250"/>
                    </a:lnTo>
                    <a:lnTo>
                      <a:pt x="969" y="2246"/>
                    </a:lnTo>
                    <a:lnTo>
                      <a:pt x="1025" y="2246"/>
                    </a:lnTo>
                    <a:lnTo>
                      <a:pt x="1025" y="2110"/>
                    </a:lnTo>
                    <a:lnTo>
                      <a:pt x="255" y="2110"/>
                    </a:lnTo>
                    <a:lnTo>
                      <a:pt x="214" y="2106"/>
                    </a:lnTo>
                    <a:lnTo>
                      <a:pt x="174" y="2098"/>
                    </a:lnTo>
                    <a:lnTo>
                      <a:pt x="137" y="2083"/>
                    </a:lnTo>
                    <a:lnTo>
                      <a:pt x="105" y="2064"/>
                    </a:lnTo>
                    <a:lnTo>
                      <a:pt x="75" y="2040"/>
                    </a:lnTo>
                    <a:lnTo>
                      <a:pt x="49" y="2012"/>
                    </a:lnTo>
                    <a:lnTo>
                      <a:pt x="29" y="1982"/>
                    </a:lnTo>
                    <a:lnTo>
                      <a:pt x="13" y="1947"/>
                    </a:lnTo>
                    <a:lnTo>
                      <a:pt x="3" y="1910"/>
                    </a:lnTo>
                    <a:lnTo>
                      <a:pt x="0" y="1873"/>
                    </a:lnTo>
                    <a:lnTo>
                      <a:pt x="0" y="237"/>
                    </a:lnTo>
                    <a:lnTo>
                      <a:pt x="3" y="199"/>
                    </a:lnTo>
                    <a:lnTo>
                      <a:pt x="13" y="162"/>
                    </a:lnTo>
                    <a:lnTo>
                      <a:pt x="29" y="128"/>
                    </a:lnTo>
                    <a:lnTo>
                      <a:pt x="49" y="98"/>
                    </a:lnTo>
                    <a:lnTo>
                      <a:pt x="75" y="70"/>
                    </a:lnTo>
                    <a:lnTo>
                      <a:pt x="105" y="46"/>
                    </a:lnTo>
                    <a:lnTo>
                      <a:pt x="137" y="27"/>
                    </a:lnTo>
                    <a:lnTo>
                      <a:pt x="174" y="12"/>
                    </a:lnTo>
                    <a:lnTo>
                      <a:pt x="214" y="4"/>
                    </a:lnTo>
                    <a:lnTo>
                      <a:pt x="255"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68" name="Freeform 24"/>
              <p:cNvSpPr>
                <a:spLocks noEditPoints="1"/>
              </p:cNvSpPr>
              <p:nvPr/>
            </p:nvSpPr>
            <p:spPr bwMode="auto">
              <a:xfrm>
                <a:off x="2120" y="3080"/>
                <a:ext cx="519" cy="479"/>
              </a:xfrm>
              <a:custGeom>
                <a:avLst/>
                <a:gdLst>
                  <a:gd name="T0" fmla="*/ 1026 w 2595"/>
                  <a:gd name="T1" fmla="*/ 1990 h 2397"/>
                  <a:gd name="T2" fmla="*/ 1573 w 2595"/>
                  <a:gd name="T3" fmla="*/ 1990 h 2397"/>
                  <a:gd name="T4" fmla="*/ 1573 w 2595"/>
                  <a:gd name="T5" fmla="*/ 2246 h 2397"/>
                  <a:gd name="T6" fmla="*/ 1745 w 2595"/>
                  <a:gd name="T7" fmla="*/ 2246 h 2397"/>
                  <a:gd name="T8" fmla="*/ 1767 w 2595"/>
                  <a:gd name="T9" fmla="*/ 2250 h 2397"/>
                  <a:gd name="T10" fmla="*/ 1787 w 2595"/>
                  <a:gd name="T11" fmla="*/ 2259 h 2397"/>
                  <a:gd name="T12" fmla="*/ 1803 w 2595"/>
                  <a:gd name="T13" fmla="*/ 2275 h 2397"/>
                  <a:gd name="T14" fmla="*/ 1816 w 2595"/>
                  <a:gd name="T15" fmla="*/ 2296 h 2397"/>
                  <a:gd name="T16" fmla="*/ 1825 w 2595"/>
                  <a:gd name="T17" fmla="*/ 2320 h 2397"/>
                  <a:gd name="T18" fmla="*/ 1827 w 2595"/>
                  <a:gd name="T19" fmla="*/ 2347 h 2397"/>
                  <a:gd name="T20" fmla="*/ 1827 w 2595"/>
                  <a:gd name="T21" fmla="*/ 2397 h 2397"/>
                  <a:gd name="T22" fmla="*/ 768 w 2595"/>
                  <a:gd name="T23" fmla="*/ 2397 h 2397"/>
                  <a:gd name="T24" fmla="*/ 768 w 2595"/>
                  <a:gd name="T25" fmla="*/ 2347 h 2397"/>
                  <a:gd name="T26" fmla="*/ 772 w 2595"/>
                  <a:gd name="T27" fmla="*/ 2320 h 2397"/>
                  <a:gd name="T28" fmla="*/ 780 w 2595"/>
                  <a:gd name="T29" fmla="*/ 2296 h 2397"/>
                  <a:gd name="T30" fmla="*/ 792 w 2595"/>
                  <a:gd name="T31" fmla="*/ 2275 h 2397"/>
                  <a:gd name="T32" fmla="*/ 809 w 2595"/>
                  <a:gd name="T33" fmla="*/ 2259 h 2397"/>
                  <a:gd name="T34" fmla="*/ 828 w 2595"/>
                  <a:gd name="T35" fmla="*/ 2250 h 2397"/>
                  <a:gd name="T36" fmla="*/ 850 w 2595"/>
                  <a:gd name="T37" fmla="*/ 2246 h 2397"/>
                  <a:gd name="T38" fmla="*/ 1026 w 2595"/>
                  <a:gd name="T39" fmla="*/ 2246 h 2397"/>
                  <a:gd name="T40" fmla="*/ 1026 w 2595"/>
                  <a:gd name="T41" fmla="*/ 1990 h 2397"/>
                  <a:gd name="T42" fmla="*/ 160 w 2595"/>
                  <a:gd name="T43" fmla="*/ 159 h 2397"/>
                  <a:gd name="T44" fmla="*/ 160 w 2595"/>
                  <a:gd name="T45" fmla="*/ 1711 h 2397"/>
                  <a:gd name="T46" fmla="*/ 2435 w 2595"/>
                  <a:gd name="T47" fmla="*/ 1711 h 2397"/>
                  <a:gd name="T48" fmla="*/ 2435 w 2595"/>
                  <a:gd name="T49" fmla="*/ 159 h 2397"/>
                  <a:gd name="T50" fmla="*/ 160 w 2595"/>
                  <a:gd name="T51" fmla="*/ 159 h 2397"/>
                  <a:gd name="T52" fmla="*/ 136 w 2595"/>
                  <a:gd name="T53" fmla="*/ 0 h 2397"/>
                  <a:gd name="T54" fmla="*/ 2461 w 2595"/>
                  <a:gd name="T55" fmla="*/ 0 h 2397"/>
                  <a:gd name="T56" fmla="*/ 2491 w 2595"/>
                  <a:gd name="T57" fmla="*/ 3 h 2397"/>
                  <a:gd name="T58" fmla="*/ 2520 w 2595"/>
                  <a:gd name="T59" fmla="*/ 12 h 2397"/>
                  <a:gd name="T60" fmla="*/ 2544 w 2595"/>
                  <a:gd name="T61" fmla="*/ 26 h 2397"/>
                  <a:gd name="T62" fmla="*/ 2566 w 2595"/>
                  <a:gd name="T63" fmla="*/ 44 h 2397"/>
                  <a:gd name="T64" fmla="*/ 2582 w 2595"/>
                  <a:gd name="T65" fmla="*/ 66 h 2397"/>
                  <a:gd name="T66" fmla="*/ 2591 w 2595"/>
                  <a:gd name="T67" fmla="*/ 90 h 2397"/>
                  <a:gd name="T68" fmla="*/ 2595 w 2595"/>
                  <a:gd name="T69" fmla="*/ 117 h 2397"/>
                  <a:gd name="T70" fmla="*/ 2595 w 2595"/>
                  <a:gd name="T71" fmla="*/ 1753 h 2397"/>
                  <a:gd name="T72" fmla="*/ 2591 w 2595"/>
                  <a:gd name="T73" fmla="*/ 1779 h 2397"/>
                  <a:gd name="T74" fmla="*/ 2582 w 2595"/>
                  <a:gd name="T75" fmla="*/ 1804 h 2397"/>
                  <a:gd name="T76" fmla="*/ 2566 w 2595"/>
                  <a:gd name="T77" fmla="*/ 1825 h 2397"/>
                  <a:gd name="T78" fmla="*/ 2544 w 2595"/>
                  <a:gd name="T79" fmla="*/ 1844 h 2397"/>
                  <a:gd name="T80" fmla="*/ 2520 w 2595"/>
                  <a:gd name="T81" fmla="*/ 1858 h 2397"/>
                  <a:gd name="T82" fmla="*/ 2491 w 2595"/>
                  <a:gd name="T83" fmla="*/ 1867 h 2397"/>
                  <a:gd name="T84" fmla="*/ 2461 w 2595"/>
                  <a:gd name="T85" fmla="*/ 1870 h 2397"/>
                  <a:gd name="T86" fmla="*/ 136 w 2595"/>
                  <a:gd name="T87" fmla="*/ 1870 h 2397"/>
                  <a:gd name="T88" fmla="*/ 104 w 2595"/>
                  <a:gd name="T89" fmla="*/ 1867 h 2397"/>
                  <a:gd name="T90" fmla="*/ 76 w 2595"/>
                  <a:gd name="T91" fmla="*/ 1858 h 2397"/>
                  <a:gd name="T92" fmla="*/ 51 w 2595"/>
                  <a:gd name="T93" fmla="*/ 1844 h 2397"/>
                  <a:gd name="T94" fmla="*/ 30 w 2595"/>
                  <a:gd name="T95" fmla="*/ 1825 h 2397"/>
                  <a:gd name="T96" fmla="*/ 15 w 2595"/>
                  <a:gd name="T97" fmla="*/ 1804 h 2397"/>
                  <a:gd name="T98" fmla="*/ 4 w 2595"/>
                  <a:gd name="T99" fmla="*/ 1779 h 2397"/>
                  <a:gd name="T100" fmla="*/ 0 w 2595"/>
                  <a:gd name="T101" fmla="*/ 1753 h 2397"/>
                  <a:gd name="T102" fmla="*/ 0 w 2595"/>
                  <a:gd name="T103" fmla="*/ 117 h 2397"/>
                  <a:gd name="T104" fmla="*/ 4 w 2595"/>
                  <a:gd name="T105" fmla="*/ 90 h 2397"/>
                  <a:gd name="T106" fmla="*/ 15 w 2595"/>
                  <a:gd name="T107" fmla="*/ 66 h 2397"/>
                  <a:gd name="T108" fmla="*/ 30 w 2595"/>
                  <a:gd name="T109" fmla="*/ 44 h 2397"/>
                  <a:gd name="T110" fmla="*/ 51 w 2595"/>
                  <a:gd name="T111" fmla="*/ 26 h 2397"/>
                  <a:gd name="T112" fmla="*/ 76 w 2595"/>
                  <a:gd name="T113" fmla="*/ 12 h 2397"/>
                  <a:gd name="T114" fmla="*/ 104 w 2595"/>
                  <a:gd name="T115" fmla="*/ 3 h 2397"/>
                  <a:gd name="T116" fmla="*/ 136 w 2595"/>
                  <a:gd name="T117" fmla="*/ 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5" h="2397">
                    <a:moveTo>
                      <a:pt x="1026" y="1990"/>
                    </a:moveTo>
                    <a:lnTo>
                      <a:pt x="1573" y="1990"/>
                    </a:lnTo>
                    <a:lnTo>
                      <a:pt x="1573" y="2246"/>
                    </a:lnTo>
                    <a:lnTo>
                      <a:pt x="1745" y="2246"/>
                    </a:lnTo>
                    <a:lnTo>
                      <a:pt x="1767" y="2250"/>
                    </a:lnTo>
                    <a:lnTo>
                      <a:pt x="1787" y="2259"/>
                    </a:lnTo>
                    <a:lnTo>
                      <a:pt x="1803" y="2275"/>
                    </a:lnTo>
                    <a:lnTo>
                      <a:pt x="1816" y="2296"/>
                    </a:lnTo>
                    <a:lnTo>
                      <a:pt x="1825" y="2320"/>
                    </a:lnTo>
                    <a:lnTo>
                      <a:pt x="1827" y="2347"/>
                    </a:lnTo>
                    <a:lnTo>
                      <a:pt x="1827" y="2397"/>
                    </a:lnTo>
                    <a:lnTo>
                      <a:pt x="768" y="2397"/>
                    </a:lnTo>
                    <a:lnTo>
                      <a:pt x="768" y="2347"/>
                    </a:lnTo>
                    <a:lnTo>
                      <a:pt x="772" y="2320"/>
                    </a:lnTo>
                    <a:lnTo>
                      <a:pt x="780" y="2296"/>
                    </a:lnTo>
                    <a:lnTo>
                      <a:pt x="792" y="2275"/>
                    </a:lnTo>
                    <a:lnTo>
                      <a:pt x="809" y="2259"/>
                    </a:lnTo>
                    <a:lnTo>
                      <a:pt x="828" y="2250"/>
                    </a:lnTo>
                    <a:lnTo>
                      <a:pt x="850" y="2246"/>
                    </a:lnTo>
                    <a:lnTo>
                      <a:pt x="1026" y="2246"/>
                    </a:lnTo>
                    <a:lnTo>
                      <a:pt x="1026" y="1990"/>
                    </a:lnTo>
                    <a:close/>
                    <a:moveTo>
                      <a:pt x="160" y="159"/>
                    </a:moveTo>
                    <a:lnTo>
                      <a:pt x="160" y="1711"/>
                    </a:lnTo>
                    <a:lnTo>
                      <a:pt x="2435" y="1711"/>
                    </a:lnTo>
                    <a:lnTo>
                      <a:pt x="2435" y="159"/>
                    </a:lnTo>
                    <a:lnTo>
                      <a:pt x="160" y="159"/>
                    </a:lnTo>
                    <a:close/>
                    <a:moveTo>
                      <a:pt x="136" y="0"/>
                    </a:moveTo>
                    <a:lnTo>
                      <a:pt x="2461" y="0"/>
                    </a:lnTo>
                    <a:lnTo>
                      <a:pt x="2491" y="3"/>
                    </a:lnTo>
                    <a:lnTo>
                      <a:pt x="2520" y="12"/>
                    </a:lnTo>
                    <a:lnTo>
                      <a:pt x="2544" y="26"/>
                    </a:lnTo>
                    <a:lnTo>
                      <a:pt x="2566" y="44"/>
                    </a:lnTo>
                    <a:lnTo>
                      <a:pt x="2582" y="66"/>
                    </a:lnTo>
                    <a:lnTo>
                      <a:pt x="2591" y="90"/>
                    </a:lnTo>
                    <a:lnTo>
                      <a:pt x="2595" y="117"/>
                    </a:lnTo>
                    <a:lnTo>
                      <a:pt x="2595" y="1753"/>
                    </a:lnTo>
                    <a:lnTo>
                      <a:pt x="2591" y="1779"/>
                    </a:lnTo>
                    <a:lnTo>
                      <a:pt x="2582" y="1804"/>
                    </a:lnTo>
                    <a:lnTo>
                      <a:pt x="2566" y="1825"/>
                    </a:lnTo>
                    <a:lnTo>
                      <a:pt x="2544" y="1844"/>
                    </a:lnTo>
                    <a:lnTo>
                      <a:pt x="2520" y="1858"/>
                    </a:lnTo>
                    <a:lnTo>
                      <a:pt x="2491" y="1867"/>
                    </a:lnTo>
                    <a:lnTo>
                      <a:pt x="2461" y="1870"/>
                    </a:lnTo>
                    <a:lnTo>
                      <a:pt x="136" y="1870"/>
                    </a:lnTo>
                    <a:lnTo>
                      <a:pt x="104" y="1867"/>
                    </a:lnTo>
                    <a:lnTo>
                      <a:pt x="76" y="1858"/>
                    </a:lnTo>
                    <a:lnTo>
                      <a:pt x="51" y="1844"/>
                    </a:lnTo>
                    <a:lnTo>
                      <a:pt x="30" y="1825"/>
                    </a:lnTo>
                    <a:lnTo>
                      <a:pt x="15" y="1804"/>
                    </a:lnTo>
                    <a:lnTo>
                      <a:pt x="4" y="1779"/>
                    </a:lnTo>
                    <a:lnTo>
                      <a:pt x="0" y="1753"/>
                    </a:lnTo>
                    <a:lnTo>
                      <a:pt x="0" y="117"/>
                    </a:lnTo>
                    <a:lnTo>
                      <a:pt x="4" y="90"/>
                    </a:lnTo>
                    <a:lnTo>
                      <a:pt x="15" y="66"/>
                    </a:lnTo>
                    <a:lnTo>
                      <a:pt x="30" y="44"/>
                    </a:lnTo>
                    <a:lnTo>
                      <a:pt x="51" y="26"/>
                    </a:lnTo>
                    <a:lnTo>
                      <a:pt x="76" y="12"/>
                    </a:lnTo>
                    <a:lnTo>
                      <a:pt x="104" y="3"/>
                    </a:lnTo>
                    <a:lnTo>
                      <a:pt x="136"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69" name="Rectangle 25"/>
              <p:cNvSpPr>
                <a:spLocks noChangeArrowheads="1"/>
              </p:cNvSpPr>
              <p:nvPr/>
            </p:nvSpPr>
            <p:spPr bwMode="auto">
              <a:xfrm>
                <a:off x="2176" y="3136"/>
                <a:ext cx="407" cy="262"/>
              </a:xfrm>
              <a:prstGeom prst="rect">
                <a:avLst/>
              </a:prstGeom>
              <a:solidFill>
                <a:srgbClr val="00B9F2"/>
              </a:solidFill>
              <a:ln w="0">
                <a:noFill/>
                <a:prstDash val="solid"/>
                <a:miter lim="800000"/>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70" name="Freeform 26"/>
              <p:cNvSpPr>
                <a:spLocks/>
              </p:cNvSpPr>
              <p:nvPr/>
            </p:nvSpPr>
            <p:spPr bwMode="auto">
              <a:xfrm>
                <a:off x="2176" y="3136"/>
                <a:ext cx="407" cy="262"/>
              </a:xfrm>
              <a:custGeom>
                <a:avLst/>
                <a:gdLst>
                  <a:gd name="T0" fmla="*/ 581 w 2036"/>
                  <a:gd name="T1" fmla="*/ 0 h 1312"/>
                  <a:gd name="T2" fmla="*/ 581 w 2036"/>
                  <a:gd name="T3" fmla="*/ 19 h 1312"/>
                  <a:gd name="T4" fmla="*/ 582 w 2036"/>
                  <a:gd name="T5" fmla="*/ 68 h 1312"/>
                  <a:gd name="T6" fmla="*/ 596 w 2036"/>
                  <a:gd name="T7" fmla="*/ 100 h 1312"/>
                  <a:gd name="T8" fmla="*/ 626 w 2036"/>
                  <a:gd name="T9" fmla="*/ 126 h 1312"/>
                  <a:gd name="T10" fmla="*/ 654 w 2036"/>
                  <a:gd name="T11" fmla="*/ 149 h 1312"/>
                  <a:gd name="T12" fmla="*/ 684 w 2036"/>
                  <a:gd name="T13" fmla="*/ 173 h 1312"/>
                  <a:gd name="T14" fmla="*/ 711 w 2036"/>
                  <a:gd name="T15" fmla="*/ 192 h 1312"/>
                  <a:gd name="T16" fmla="*/ 733 w 2036"/>
                  <a:gd name="T17" fmla="*/ 207 h 1312"/>
                  <a:gd name="T18" fmla="*/ 769 w 2036"/>
                  <a:gd name="T19" fmla="*/ 239 h 1312"/>
                  <a:gd name="T20" fmla="*/ 807 w 2036"/>
                  <a:gd name="T21" fmla="*/ 291 h 1312"/>
                  <a:gd name="T22" fmla="*/ 847 w 2036"/>
                  <a:gd name="T23" fmla="*/ 354 h 1312"/>
                  <a:gd name="T24" fmla="*/ 882 w 2036"/>
                  <a:gd name="T25" fmla="*/ 426 h 1312"/>
                  <a:gd name="T26" fmla="*/ 909 w 2036"/>
                  <a:gd name="T27" fmla="*/ 497 h 1312"/>
                  <a:gd name="T28" fmla="*/ 922 w 2036"/>
                  <a:gd name="T29" fmla="*/ 566 h 1312"/>
                  <a:gd name="T30" fmla="*/ 922 w 2036"/>
                  <a:gd name="T31" fmla="*/ 640 h 1312"/>
                  <a:gd name="T32" fmla="*/ 921 w 2036"/>
                  <a:gd name="T33" fmla="*/ 702 h 1312"/>
                  <a:gd name="T34" fmla="*/ 920 w 2036"/>
                  <a:gd name="T35" fmla="*/ 752 h 1312"/>
                  <a:gd name="T36" fmla="*/ 921 w 2036"/>
                  <a:gd name="T37" fmla="*/ 794 h 1312"/>
                  <a:gd name="T38" fmla="*/ 956 w 2036"/>
                  <a:gd name="T39" fmla="*/ 833 h 1312"/>
                  <a:gd name="T40" fmla="*/ 984 w 2036"/>
                  <a:gd name="T41" fmla="*/ 871 h 1312"/>
                  <a:gd name="T42" fmla="*/ 1009 w 2036"/>
                  <a:gd name="T43" fmla="*/ 902 h 1312"/>
                  <a:gd name="T44" fmla="*/ 1038 w 2036"/>
                  <a:gd name="T45" fmla="*/ 936 h 1312"/>
                  <a:gd name="T46" fmla="*/ 1066 w 2036"/>
                  <a:gd name="T47" fmla="*/ 962 h 1312"/>
                  <a:gd name="T48" fmla="*/ 1089 w 2036"/>
                  <a:gd name="T49" fmla="*/ 956 h 1312"/>
                  <a:gd name="T50" fmla="*/ 1112 w 2036"/>
                  <a:gd name="T51" fmla="*/ 915 h 1312"/>
                  <a:gd name="T52" fmla="*/ 1134 w 2036"/>
                  <a:gd name="T53" fmla="*/ 862 h 1312"/>
                  <a:gd name="T54" fmla="*/ 1151 w 2036"/>
                  <a:gd name="T55" fmla="*/ 806 h 1312"/>
                  <a:gd name="T56" fmla="*/ 1162 w 2036"/>
                  <a:gd name="T57" fmla="*/ 758 h 1312"/>
                  <a:gd name="T58" fmla="*/ 1166 w 2036"/>
                  <a:gd name="T59" fmla="*/ 717 h 1312"/>
                  <a:gd name="T60" fmla="*/ 1189 w 2036"/>
                  <a:gd name="T61" fmla="*/ 667 h 1312"/>
                  <a:gd name="T62" fmla="*/ 1228 w 2036"/>
                  <a:gd name="T63" fmla="*/ 617 h 1312"/>
                  <a:gd name="T64" fmla="*/ 1275 w 2036"/>
                  <a:gd name="T65" fmla="*/ 569 h 1312"/>
                  <a:gd name="T66" fmla="*/ 1321 w 2036"/>
                  <a:gd name="T67" fmla="*/ 528 h 1312"/>
                  <a:gd name="T68" fmla="*/ 1361 w 2036"/>
                  <a:gd name="T69" fmla="*/ 498 h 1312"/>
                  <a:gd name="T70" fmla="*/ 1382 w 2036"/>
                  <a:gd name="T71" fmla="*/ 486 h 1312"/>
                  <a:gd name="T72" fmla="*/ 1411 w 2036"/>
                  <a:gd name="T73" fmla="*/ 476 h 1312"/>
                  <a:gd name="T74" fmla="*/ 1457 w 2036"/>
                  <a:gd name="T75" fmla="*/ 470 h 1312"/>
                  <a:gd name="T76" fmla="*/ 1523 w 2036"/>
                  <a:gd name="T77" fmla="*/ 463 h 1312"/>
                  <a:gd name="T78" fmla="*/ 1619 w 2036"/>
                  <a:gd name="T79" fmla="*/ 457 h 1312"/>
                  <a:gd name="T80" fmla="*/ 1661 w 2036"/>
                  <a:gd name="T81" fmla="*/ 455 h 1312"/>
                  <a:gd name="T82" fmla="*/ 1683 w 2036"/>
                  <a:gd name="T83" fmla="*/ 449 h 1312"/>
                  <a:gd name="T84" fmla="*/ 1694 w 2036"/>
                  <a:gd name="T85" fmla="*/ 435 h 1312"/>
                  <a:gd name="T86" fmla="*/ 1642 w 2036"/>
                  <a:gd name="T87" fmla="*/ 398 h 1312"/>
                  <a:gd name="T88" fmla="*/ 1608 w 2036"/>
                  <a:gd name="T89" fmla="*/ 359 h 1312"/>
                  <a:gd name="T90" fmla="*/ 1598 w 2036"/>
                  <a:gd name="T91" fmla="*/ 314 h 1312"/>
                  <a:gd name="T92" fmla="*/ 1606 w 2036"/>
                  <a:gd name="T93" fmla="*/ 261 h 1312"/>
                  <a:gd name="T94" fmla="*/ 1631 w 2036"/>
                  <a:gd name="T95" fmla="*/ 190 h 1312"/>
                  <a:gd name="T96" fmla="*/ 1645 w 2036"/>
                  <a:gd name="T97" fmla="*/ 149 h 1312"/>
                  <a:gd name="T98" fmla="*/ 1643 w 2036"/>
                  <a:gd name="T99" fmla="*/ 121 h 1312"/>
                  <a:gd name="T100" fmla="*/ 1620 w 2036"/>
                  <a:gd name="T101" fmla="*/ 102 h 1312"/>
                  <a:gd name="T102" fmla="*/ 1593 w 2036"/>
                  <a:gd name="T103" fmla="*/ 81 h 1312"/>
                  <a:gd name="T104" fmla="*/ 1565 w 2036"/>
                  <a:gd name="T105" fmla="*/ 60 h 1312"/>
                  <a:gd name="T106" fmla="*/ 1544 w 2036"/>
                  <a:gd name="T107" fmla="*/ 22 h 1312"/>
                  <a:gd name="T108" fmla="*/ 2036 w 2036"/>
                  <a:gd name="T109" fmla="*/ 0 h 1312"/>
                  <a:gd name="T110" fmla="*/ 0 w 2036"/>
                  <a:gd name="T111"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6" h="1312">
                    <a:moveTo>
                      <a:pt x="0" y="0"/>
                    </a:moveTo>
                    <a:lnTo>
                      <a:pt x="581" y="0"/>
                    </a:lnTo>
                    <a:lnTo>
                      <a:pt x="581" y="1"/>
                    </a:lnTo>
                    <a:lnTo>
                      <a:pt x="581" y="19"/>
                    </a:lnTo>
                    <a:lnTo>
                      <a:pt x="581" y="44"/>
                    </a:lnTo>
                    <a:lnTo>
                      <a:pt x="582" y="68"/>
                    </a:lnTo>
                    <a:lnTo>
                      <a:pt x="584" y="91"/>
                    </a:lnTo>
                    <a:lnTo>
                      <a:pt x="596" y="100"/>
                    </a:lnTo>
                    <a:lnTo>
                      <a:pt x="609" y="111"/>
                    </a:lnTo>
                    <a:lnTo>
                      <a:pt x="626" y="126"/>
                    </a:lnTo>
                    <a:lnTo>
                      <a:pt x="639" y="137"/>
                    </a:lnTo>
                    <a:lnTo>
                      <a:pt x="654" y="149"/>
                    </a:lnTo>
                    <a:lnTo>
                      <a:pt x="669" y="161"/>
                    </a:lnTo>
                    <a:lnTo>
                      <a:pt x="684" y="173"/>
                    </a:lnTo>
                    <a:lnTo>
                      <a:pt x="698" y="184"/>
                    </a:lnTo>
                    <a:lnTo>
                      <a:pt x="711" y="192"/>
                    </a:lnTo>
                    <a:lnTo>
                      <a:pt x="719" y="198"/>
                    </a:lnTo>
                    <a:lnTo>
                      <a:pt x="733" y="207"/>
                    </a:lnTo>
                    <a:lnTo>
                      <a:pt x="750" y="220"/>
                    </a:lnTo>
                    <a:lnTo>
                      <a:pt x="769" y="239"/>
                    </a:lnTo>
                    <a:lnTo>
                      <a:pt x="788" y="264"/>
                    </a:lnTo>
                    <a:lnTo>
                      <a:pt x="807" y="291"/>
                    </a:lnTo>
                    <a:lnTo>
                      <a:pt x="828" y="322"/>
                    </a:lnTo>
                    <a:lnTo>
                      <a:pt x="847" y="354"/>
                    </a:lnTo>
                    <a:lnTo>
                      <a:pt x="865" y="389"/>
                    </a:lnTo>
                    <a:lnTo>
                      <a:pt x="882" y="426"/>
                    </a:lnTo>
                    <a:lnTo>
                      <a:pt x="897" y="462"/>
                    </a:lnTo>
                    <a:lnTo>
                      <a:pt x="909" y="497"/>
                    </a:lnTo>
                    <a:lnTo>
                      <a:pt x="917" y="533"/>
                    </a:lnTo>
                    <a:lnTo>
                      <a:pt x="922" y="566"/>
                    </a:lnTo>
                    <a:lnTo>
                      <a:pt x="923" y="601"/>
                    </a:lnTo>
                    <a:lnTo>
                      <a:pt x="922" y="640"/>
                    </a:lnTo>
                    <a:lnTo>
                      <a:pt x="921" y="681"/>
                    </a:lnTo>
                    <a:lnTo>
                      <a:pt x="921" y="702"/>
                    </a:lnTo>
                    <a:lnTo>
                      <a:pt x="920" y="728"/>
                    </a:lnTo>
                    <a:lnTo>
                      <a:pt x="920" y="752"/>
                    </a:lnTo>
                    <a:lnTo>
                      <a:pt x="920" y="776"/>
                    </a:lnTo>
                    <a:lnTo>
                      <a:pt x="921" y="794"/>
                    </a:lnTo>
                    <a:lnTo>
                      <a:pt x="938" y="812"/>
                    </a:lnTo>
                    <a:lnTo>
                      <a:pt x="956" y="833"/>
                    </a:lnTo>
                    <a:lnTo>
                      <a:pt x="975" y="858"/>
                    </a:lnTo>
                    <a:lnTo>
                      <a:pt x="984" y="871"/>
                    </a:lnTo>
                    <a:lnTo>
                      <a:pt x="996" y="885"/>
                    </a:lnTo>
                    <a:lnTo>
                      <a:pt x="1009" y="902"/>
                    </a:lnTo>
                    <a:lnTo>
                      <a:pt x="1024" y="919"/>
                    </a:lnTo>
                    <a:lnTo>
                      <a:pt x="1038" y="936"/>
                    </a:lnTo>
                    <a:lnTo>
                      <a:pt x="1053" y="950"/>
                    </a:lnTo>
                    <a:lnTo>
                      <a:pt x="1066" y="962"/>
                    </a:lnTo>
                    <a:lnTo>
                      <a:pt x="1078" y="970"/>
                    </a:lnTo>
                    <a:lnTo>
                      <a:pt x="1089" y="956"/>
                    </a:lnTo>
                    <a:lnTo>
                      <a:pt x="1101" y="938"/>
                    </a:lnTo>
                    <a:lnTo>
                      <a:pt x="1112" y="915"/>
                    </a:lnTo>
                    <a:lnTo>
                      <a:pt x="1123" y="889"/>
                    </a:lnTo>
                    <a:lnTo>
                      <a:pt x="1134" y="862"/>
                    </a:lnTo>
                    <a:lnTo>
                      <a:pt x="1142" y="833"/>
                    </a:lnTo>
                    <a:lnTo>
                      <a:pt x="1151" y="806"/>
                    </a:lnTo>
                    <a:lnTo>
                      <a:pt x="1157" y="780"/>
                    </a:lnTo>
                    <a:lnTo>
                      <a:pt x="1162" y="758"/>
                    </a:lnTo>
                    <a:lnTo>
                      <a:pt x="1163" y="741"/>
                    </a:lnTo>
                    <a:lnTo>
                      <a:pt x="1166" y="717"/>
                    </a:lnTo>
                    <a:lnTo>
                      <a:pt x="1175" y="692"/>
                    </a:lnTo>
                    <a:lnTo>
                      <a:pt x="1189" y="667"/>
                    </a:lnTo>
                    <a:lnTo>
                      <a:pt x="1207" y="642"/>
                    </a:lnTo>
                    <a:lnTo>
                      <a:pt x="1228" y="617"/>
                    </a:lnTo>
                    <a:lnTo>
                      <a:pt x="1251" y="592"/>
                    </a:lnTo>
                    <a:lnTo>
                      <a:pt x="1275" y="569"/>
                    </a:lnTo>
                    <a:lnTo>
                      <a:pt x="1299" y="548"/>
                    </a:lnTo>
                    <a:lnTo>
                      <a:pt x="1321" y="528"/>
                    </a:lnTo>
                    <a:lnTo>
                      <a:pt x="1343" y="511"/>
                    </a:lnTo>
                    <a:lnTo>
                      <a:pt x="1361" y="498"/>
                    </a:lnTo>
                    <a:lnTo>
                      <a:pt x="1371" y="492"/>
                    </a:lnTo>
                    <a:lnTo>
                      <a:pt x="1382" y="486"/>
                    </a:lnTo>
                    <a:lnTo>
                      <a:pt x="1395" y="481"/>
                    </a:lnTo>
                    <a:lnTo>
                      <a:pt x="1411" y="476"/>
                    </a:lnTo>
                    <a:lnTo>
                      <a:pt x="1431" y="473"/>
                    </a:lnTo>
                    <a:lnTo>
                      <a:pt x="1457" y="470"/>
                    </a:lnTo>
                    <a:lnTo>
                      <a:pt x="1487" y="467"/>
                    </a:lnTo>
                    <a:lnTo>
                      <a:pt x="1523" y="463"/>
                    </a:lnTo>
                    <a:lnTo>
                      <a:pt x="1568" y="461"/>
                    </a:lnTo>
                    <a:lnTo>
                      <a:pt x="1619" y="457"/>
                    </a:lnTo>
                    <a:lnTo>
                      <a:pt x="1640" y="456"/>
                    </a:lnTo>
                    <a:lnTo>
                      <a:pt x="1661" y="455"/>
                    </a:lnTo>
                    <a:lnTo>
                      <a:pt x="1679" y="453"/>
                    </a:lnTo>
                    <a:lnTo>
                      <a:pt x="1683" y="449"/>
                    </a:lnTo>
                    <a:lnTo>
                      <a:pt x="1687" y="443"/>
                    </a:lnTo>
                    <a:lnTo>
                      <a:pt x="1694" y="435"/>
                    </a:lnTo>
                    <a:lnTo>
                      <a:pt x="1666" y="417"/>
                    </a:lnTo>
                    <a:lnTo>
                      <a:pt x="1642" y="398"/>
                    </a:lnTo>
                    <a:lnTo>
                      <a:pt x="1621" y="377"/>
                    </a:lnTo>
                    <a:lnTo>
                      <a:pt x="1608" y="359"/>
                    </a:lnTo>
                    <a:lnTo>
                      <a:pt x="1600" y="337"/>
                    </a:lnTo>
                    <a:lnTo>
                      <a:pt x="1598" y="314"/>
                    </a:lnTo>
                    <a:lnTo>
                      <a:pt x="1600" y="289"/>
                    </a:lnTo>
                    <a:lnTo>
                      <a:pt x="1606" y="261"/>
                    </a:lnTo>
                    <a:lnTo>
                      <a:pt x="1617" y="229"/>
                    </a:lnTo>
                    <a:lnTo>
                      <a:pt x="1631" y="190"/>
                    </a:lnTo>
                    <a:lnTo>
                      <a:pt x="1637" y="170"/>
                    </a:lnTo>
                    <a:lnTo>
                      <a:pt x="1645" y="149"/>
                    </a:lnTo>
                    <a:lnTo>
                      <a:pt x="1651" y="127"/>
                    </a:lnTo>
                    <a:lnTo>
                      <a:pt x="1643" y="121"/>
                    </a:lnTo>
                    <a:lnTo>
                      <a:pt x="1633" y="112"/>
                    </a:lnTo>
                    <a:lnTo>
                      <a:pt x="1620" y="102"/>
                    </a:lnTo>
                    <a:lnTo>
                      <a:pt x="1606" y="91"/>
                    </a:lnTo>
                    <a:lnTo>
                      <a:pt x="1593" y="81"/>
                    </a:lnTo>
                    <a:lnTo>
                      <a:pt x="1582" y="74"/>
                    </a:lnTo>
                    <a:lnTo>
                      <a:pt x="1565" y="60"/>
                    </a:lnTo>
                    <a:lnTo>
                      <a:pt x="1552" y="42"/>
                    </a:lnTo>
                    <a:lnTo>
                      <a:pt x="1544" y="22"/>
                    </a:lnTo>
                    <a:lnTo>
                      <a:pt x="1541" y="0"/>
                    </a:lnTo>
                    <a:lnTo>
                      <a:pt x="2036" y="0"/>
                    </a:lnTo>
                    <a:lnTo>
                      <a:pt x="2036" y="1312"/>
                    </a:lnTo>
                    <a:lnTo>
                      <a:pt x="0" y="1312"/>
                    </a:lnTo>
                    <a:lnTo>
                      <a:pt x="0" y="0"/>
                    </a:lnTo>
                    <a:close/>
                  </a:path>
                </a:pathLst>
              </a:custGeom>
              <a:solidFill>
                <a:srgbClr val="288135"/>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71" name="Freeform 27"/>
              <p:cNvSpPr>
                <a:spLocks/>
              </p:cNvSpPr>
              <p:nvPr/>
            </p:nvSpPr>
            <p:spPr bwMode="auto">
              <a:xfrm>
                <a:off x="2176" y="3136"/>
                <a:ext cx="407" cy="262"/>
              </a:xfrm>
              <a:custGeom>
                <a:avLst/>
                <a:gdLst>
                  <a:gd name="T0" fmla="*/ 497 w 2036"/>
                  <a:gd name="T1" fmla="*/ 28 h 1312"/>
                  <a:gd name="T2" fmla="*/ 499 w 2036"/>
                  <a:gd name="T3" fmla="*/ 104 h 1312"/>
                  <a:gd name="T4" fmla="*/ 510 w 2036"/>
                  <a:gd name="T5" fmla="*/ 143 h 1312"/>
                  <a:gd name="T6" fmla="*/ 546 w 2036"/>
                  <a:gd name="T7" fmla="*/ 169 h 1312"/>
                  <a:gd name="T8" fmla="*/ 600 w 2036"/>
                  <a:gd name="T9" fmla="*/ 215 h 1312"/>
                  <a:gd name="T10" fmla="*/ 656 w 2036"/>
                  <a:gd name="T11" fmla="*/ 259 h 1312"/>
                  <a:gd name="T12" fmla="*/ 696 w 2036"/>
                  <a:gd name="T13" fmla="*/ 283 h 1312"/>
                  <a:gd name="T14" fmla="*/ 737 w 2036"/>
                  <a:gd name="T15" fmla="*/ 334 h 1312"/>
                  <a:gd name="T16" fmla="*/ 782 w 2036"/>
                  <a:gd name="T17" fmla="*/ 413 h 1312"/>
                  <a:gd name="T18" fmla="*/ 819 w 2036"/>
                  <a:gd name="T19" fmla="*/ 499 h 1312"/>
                  <a:gd name="T20" fmla="*/ 836 w 2036"/>
                  <a:gd name="T21" fmla="*/ 572 h 1312"/>
                  <a:gd name="T22" fmla="*/ 837 w 2036"/>
                  <a:gd name="T23" fmla="*/ 649 h 1312"/>
                  <a:gd name="T24" fmla="*/ 834 w 2036"/>
                  <a:gd name="T25" fmla="*/ 736 h 1312"/>
                  <a:gd name="T26" fmla="*/ 837 w 2036"/>
                  <a:gd name="T27" fmla="*/ 811 h 1312"/>
                  <a:gd name="T28" fmla="*/ 854 w 2036"/>
                  <a:gd name="T29" fmla="*/ 851 h 1312"/>
                  <a:gd name="T30" fmla="*/ 889 w 2036"/>
                  <a:gd name="T31" fmla="*/ 887 h 1312"/>
                  <a:gd name="T32" fmla="*/ 940 w 2036"/>
                  <a:gd name="T33" fmla="*/ 954 h 1312"/>
                  <a:gd name="T34" fmla="*/ 1002 w 2036"/>
                  <a:gd name="T35" fmla="*/ 1019 h 1312"/>
                  <a:gd name="T36" fmla="*/ 1068 w 2036"/>
                  <a:gd name="T37" fmla="*/ 1056 h 1312"/>
                  <a:gd name="T38" fmla="*/ 1130 w 2036"/>
                  <a:gd name="T39" fmla="*/ 1037 h 1312"/>
                  <a:gd name="T40" fmla="*/ 1180 w 2036"/>
                  <a:gd name="T41" fmla="*/ 970 h 1312"/>
                  <a:gd name="T42" fmla="*/ 1217 w 2036"/>
                  <a:gd name="T43" fmla="*/ 880 h 1312"/>
                  <a:gd name="T44" fmla="*/ 1240 w 2036"/>
                  <a:gd name="T45" fmla="*/ 794 h 1312"/>
                  <a:gd name="T46" fmla="*/ 1249 w 2036"/>
                  <a:gd name="T47" fmla="*/ 742 h 1312"/>
                  <a:gd name="T48" fmla="*/ 1270 w 2036"/>
                  <a:gd name="T49" fmla="*/ 699 h 1312"/>
                  <a:gd name="T50" fmla="*/ 1321 w 2036"/>
                  <a:gd name="T51" fmla="*/ 646 h 1312"/>
                  <a:gd name="T52" fmla="*/ 1376 w 2036"/>
                  <a:gd name="T53" fmla="*/ 596 h 1312"/>
                  <a:gd name="T54" fmla="*/ 1412 w 2036"/>
                  <a:gd name="T55" fmla="*/ 567 h 1312"/>
                  <a:gd name="T56" fmla="*/ 1463 w 2036"/>
                  <a:gd name="T57" fmla="*/ 555 h 1312"/>
                  <a:gd name="T58" fmla="*/ 1556 w 2036"/>
                  <a:gd name="T59" fmla="*/ 546 h 1312"/>
                  <a:gd name="T60" fmla="*/ 1650 w 2036"/>
                  <a:gd name="T61" fmla="*/ 540 h 1312"/>
                  <a:gd name="T62" fmla="*/ 1708 w 2036"/>
                  <a:gd name="T63" fmla="*/ 536 h 1312"/>
                  <a:gd name="T64" fmla="*/ 1744 w 2036"/>
                  <a:gd name="T65" fmla="*/ 507 h 1312"/>
                  <a:gd name="T66" fmla="*/ 1789 w 2036"/>
                  <a:gd name="T67" fmla="*/ 449 h 1312"/>
                  <a:gd name="T68" fmla="*/ 1793 w 2036"/>
                  <a:gd name="T69" fmla="*/ 394 h 1312"/>
                  <a:gd name="T70" fmla="*/ 1729 w 2036"/>
                  <a:gd name="T71" fmla="*/ 357 h 1312"/>
                  <a:gd name="T72" fmla="*/ 1689 w 2036"/>
                  <a:gd name="T73" fmla="*/ 326 h 1312"/>
                  <a:gd name="T74" fmla="*/ 1685 w 2036"/>
                  <a:gd name="T75" fmla="*/ 300 h 1312"/>
                  <a:gd name="T76" fmla="*/ 1702 w 2036"/>
                  <a:gd name="T77" fmla="*/ 244 h 1312"/>
                  <a:gd name="T78" fmla="*/ 1726 w 2036"/>
                  <a:gd name="T79" fmla="*/ 174 h 1312"/>
                  <a:gd name="T80" fmla="*/ 1743 w 2036"/>
                  <a:gd name="T81" fmla="*/ 114 h 1312"/>
                  <a:gd name="T82" fmla="*/ 1738 w 2036"/>
                  <a:gd name="T83" fmla="*/ 85 h 1312"/>
                  <a:gd name="T84" fmla="*/ 1697 w 2036"/>
                  <a:gd name="T85" fmla="*/ 54 h 1312"/>
                  <a:gd name="T86" fmla="*/ 1643 w 2036"/>
                  <a:gd name="T87" fmla="*/ 11 h 1312"/>
                  <a:gd name="T88" fmla="*/ 2036 w 2036"/>
                  <a:gd name="T89"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36" h="1312">
                    <a:moveTo>
                      <a:pt x="0" y="0"/>
                    </a:moveTo>
                    <a:lnTo>
                      <a:pt x="497" y="0"/>
                    </a:lnTo>
                    <a:lnTo>
                      <a:pt x="497" y="28"/>
                    </a:lnTo>
                    <a:lnTo>
                      <a:pt x="497" y="56"/>
                    </a:lnTo>
                    <a:lnTo>
                      <a:pt x="498" y="81"/>
                    </a:lnTo>
                    <a:lnTo>
                      <a:pt x="499" y="104"/>
                    </a:lnTo>
                    <a:lnTo>
                      <a:pt x="501" y="123"/>
                    </a:lnTo>
                    <a:lnTo>
                      <a:pt x="505" y="137"/>
                    </a:lnTo>
                    <a:lnTo>
                      <a:pt x="510" y="143"/>
                    </a:lnTo>
                    <a:lnTo>
                      <a:pt x="518" y="149"/>
                    </a:lnTo>
                    <a:lnTo>
                      <a:pt x="530" y="157"/>
                    </a:lnTo>
                    <a:lnTo>
                      <a:pt x="546" y="169"/>
                    </a:lnTo>
                    <a:lnTo>
                      <a:pt x="563" y="184"/>
                    </a:lnTo>
                    <a:lnTo>
                      <a:pt x="581" y="199"/>
                    </a:lnTo>
                    <a:lnTo>
                      <a:pt x="600" y="215"/>
                    </a:lnTo>
                    <a:lnTo>
                      <a:pt x="620" y="231"/>
                    </a:lnTo>
                    <a:lnTo>
                      <a:pt x="639" y="245"/>
                    </a:lnTo>
                    <a:lnTo>
                      <a:pt x="656" y="259"/>
                    </a:lnTo>
                    <a:lnTo>
                      <a:pt x="672" y="270"/>
                    </a:lnTo>
                    <a:lnTo>
                      <a:pt x="685" y="276"/>
                    </a:lnTo>
                    <a:lnTo>
                      <a:pt x="696" y="283"/>
                    </a:lnTo>
                    <a:lnTo>
                      <a:pt x="708" y="296"/>
                    </a:lnTo>
                    <a:lnTo>
                      <a:pt x="723" y="313"/>
                    </a:lnTo>
                    <a:lnTo>
                      <a:pt x="737" y="334"/>
                    </a:lnTo>
                    <a:lnTo>
                      <a:pt x="752" y="359"/>
                    </a:lnTo>
                    <a:lnTo>
                      <a:pt x="767" y="386"/>
                    </a:lnTo>
                    <a:lnTo>
                      <a:pt x="782" y="413"/>
                    </a:lnTo>
                    <a:lnTo>
                      <a:pt x="795" y="443"/>
                    </a:lnTo>
                    <a:lnTo>
                      <a:pt x="808" y="472"/>
                    </a:lnTo>
                    <a:lnTo>
                      <a:pt x="819" y="499"/>
                    </a:lnTo>
                    <a:lnTo>
                      <a:pt x="828" y="527"/>
                    </a:lnTo>
                    <a:lnTo>
                      <a:pt x="834" y="551"/>
                    </a:lnTo>
                    <a:lnTo>
                      <a:pt x="836" y="572"/>
                    </a:lnTo>
                    <a:lnTo>
                      <a:pt x="837" y="595"/>
                    </a:lnTo>
                    <a:lnTo>
                      <a:pt x="837" y="621"/>
                    </a:lnTo>
                    <a:lnTo>
                      <a:pt x="837" y="649"/>
                    </a:lnTo>
                    <a:lnTo>
                      <a:pt x="836" y="678"/>
                    </a:lnTo>
                    <a:lnTo>
                      <a:pt x="835" y="707"/>
                    </a:lnTo>
                    <a:lnTo>
                      <a:pt x="834" y="736"/>
                    </a:lnTo>
                    <a:lnTo>
                      <a:pt x="834" y="764"/>
                    </a:lnTo>
                    <a:lnTo>
                      <a:pt x="835" y="790"/>
                    </a:lnTo>
                    <a:lnTo>
                      <a:pt x="837" y="811"/>
                    </a:lnTo>
                    <a:lnTo>
                      <a:pt x="841" y="829"/>
                    </a:lnTo>
                    <a:lnTo>
                      <a:pt x="847" y="843"/>
                    </a:lnTo>
                    <a:lnTo>
                      <a:pt x="854" y="851"/>
                    </a:lnTo>
                    <a:lnTo>
                      <a:pt x="864" y="858"/>
                    </a:lnTo>
                    <a:lnTo>
                      <a:pt x="876" y="871"/>
                    </a:lnTo>
                    <a:lnTo>
                      <a:pt x="889" y="887"/>
                    </a:lnTo>
                    <a:lnTo>
                      <a:pt x="905" y="908"/>
                    </a:lnTo>
                    <a:lnTo>
                      <a:pt x="922" y="930"/>
                    </a:lnTo>
                    <a:lnTo>
                      <a:pt x="940" y="954"/>
                    </a:lnTo>
                    <a:lnTo>
                      <a:pt x="960" y="977"/>
                    </a:lnTo>
                    <a:lnTo>
                      <a:pt x="980" y="999"/>
                    </a:lnTo>
                    <a:lnTo>
                      <a:pt x="1002" y="1019"/>
                    </a:lnTo>
                    <a:lnTo>
                      <a:pt x="1024" y="1036"/>
                    </a:lnTo>
                    <a:lnTo>
                      <a:pt x="1045" y="1048"/>
                    </a:lnTo>
                    <a:lnTo>
                      <a:pt x="1068" y="1056"/>
                    </a:lnTo>
                    <a:lnTo>
                      <a:pt x="1091" y="1057"/>
                    </a:lnTo>
                    <a:lnTo>
                      <a:pt x="1111" y="1051"/>
                    </a:lnTo>
                    <a:lnTo>
                      <a:pt x="1130" y="1037"/>
                    </a:lnTo>
                    <a:lnTo>
                      <a:pt x="1148" y="1019"/>
                    </a:lnTo>
                    <a:lnTo>
                      <a:pt x="1164" y="996"/>
                    </a:lnTo>
                    <a:lnTo>
                      <a:pt x="1180" y="970"/>
                    </a:lnTo>
                    <a:lnTo>
                      <a:pt x="1193" y="941"/>
                    </a:lnTo>
                    <a:lnTo>
                      <a:pt x="1206" y="910"/>
                    </a:lnTo>
                    <a:lnTo>
                      <a:pt x="1217" y="880"/>
                    </a:lnTo>
                    <a:lnTo>
                      <a:pt x="1227" y="850"/>
                    </a:lnTo>
                    <a:lnTo>
                      <a:pt x="1234" y="821"/>
                    </a:lnTo>
                    <a:lnTo>
                      <a:pt x="1240" y="794"/>
                    </a:lnTo>
                    <a:lnTo>
                      <a:pt x="1245" y="773"/>
                    </a:lnTo>
                    <a:lnTo>
                      <a:pt x="1247" y="754"/>
                    </a:lnTo>
                    <a:lnTo>
                      <a:pt x="1249" y="742"/>
                    </a:lnTo>
                    <a:lnTo>
                      <a:pt x="1251" y="730"/>
                    </a:lnTo>
                    <a:lnTo>
                      <a:pt x="1258" y="716"/>
                    </a:lnTo>
                    <a:lnTo>
                      <a:pt x="1270" y="699"/>
                    </a:lnTo>
                    <a:lnTo>
                      <a:pt x="1285" y="682"/>
                    </a:lnTo>
                    <a:lnTo>
                      <a:pt x="1303" y="664"/>
                    </a:lnTo>
                    <a:lnTo>
                      <a:pt x="1321" y="646"/>
                    </a:lnTo>
                    <a:lnTo>
                      <a:pt x="1340" y="628"/>
                    </a:lnTo>
                    <a:lnTo>
                      <a:pt x="1359" y="611"/>
                    </a:lnTo>
                    <a:lnTo>
                      <a:pt x="1376" y="596"/>
                    </a:lnTo>
                    <a:lnTo>
                      <a:pt x="1391" y="583"/>
                    </a:lnTo>
                    <a:lnTo>
                      <a:pt x="1403" y="573"/>
                    </a:lnTo>
                    <a:lnTo>
                      <a:pt x="1412" y="567"/>
                    </a:lnTo>
                    <a:lnTo>
                      <a:pt x="1421" y="562"/>
                    </a:lnTo>
                    <a:lnTo>
                      <a:pt x="1440" y="559"/>
                    </a:lnTo>
                    <a:lnTo>
                      <a:pt x="1463" y="555"/>
                    </a:lnTo>
                    <a:lnTo>
                      <a:pt x="1492" y="551"/>
                    </a:lnTo>
                    <a:lnTo>
                      <a:pt x="1523" y="549"/>
                    </a:lnTo>
                    <a:lnTo>
                      <a:pt x="1556" y="546"/>
                    </a:lnTo>
                    <a:lnTo>
                      <a:pt x="1588" y="544"/>
                    </a:lnTo>
                    <a:lnTo>
                      <a:pt x="1621" y="543"/>
                    </a:lnTo>
                    <a:lnTo>
                      <a:pt x="1650" y="540"/>
                    </a:lnTo>
                    <a:lnTo>
                      <a:pt x="1675" y="539"/>
                    </a:lnTo>
                    <a:lnTo>
                      <a:pt x="1695" y="538"/>
                    </a:lnTo>
                    <a:lnTo>
                      <a:pt x="1708" y="536"/>
                    </a:lnTo>
                    <a:lnTo>
                      <a:pt x="1719" y="532"/>
                    </a:lnTo>
                    <a:lnTo>
                      <a:pt x="1731" y="521"/>
                    </a:lnTo>
                    <a:lnTo>
                      <a:pt x="1744" y="507"/>
                    </a:lnTo>
                    <a:lnTo>
                      <a:pt x="1759" y="490"/>
                    </a:lnTo>
                    <a:lnTo>
                      <a:pt x="1773" y="469"/>
                    </a:lnTo>
                    <a:lnTo>
                      <a:pt x="1789" y="449"/>
                    </a:lnTo>
                    <a:lnTo>
                      <a:pt x="1802" y="428"/>
                    </a:lnTo>
                    <a:lnTo>
                      <a:pt x="1816" y="407"/>
                    </a:lnTo>
                    <a:lnTo>
                      <a:pt x="1793" y="394"/>
                    </a:lnTo>
                    <a:lnTo>
                      <a:pt x="1770" y="382"/>
                    </a:lnTo>
                    <a:lnTo>
                      <a:pt x="1748" y="369"/>
                    </a:lnTo>
                    <a:lnTo>
                      <a:pt x="1729" y="357"/>
                    </a:lnTo>
                    <a:lnTo>
                      <a:pt x="1712" y="345"/>
                    </a:lnTo>
                    <a:lnTo>
                      <a:pt x="1698" y="335"/>
                    </a:lnTo>
                    <a:lnTo>
                      <a:pt x="1689" y="326"/>
                    </a:lnTo>
                    <a:lnTo>
                      <a:pt x="1684" y="320"/>
                    </a:lnTo>
                    <a:lnTo>
                      <a:pt x="1683" y="312"/>
                    </a:lnTo>
                    <a:lnTo>
                      <a:pt x="1685" y="300"/>
                    </a:lnTo>
                    <a:lnTo>
                      <a:pt x="1689" y="284"/>
                    </a:lnTo>
                    <a:lnTo>
                      <a:pt x="1695" y="265"/>
                    </a:lnTo>
                    <a:lnTo>
                      <a:pt x="1702" y="244"/>
                    </a:lnTo>
                    <a:lnTo>
                      <a:pt x="1710" y="221"/>
                    </a:lnTo>
                    <a:lnTo>
                      <a:pt x="1718" y="197"/>
                    </a:lnTo>
                    <a:lnTo>
                      <a:pt x="1726" y="174"/>
                    </a:lnTo>
                    <a:lnTo>
                      <a:pt x="1733" y="152"/>
                    </a:lnTo>
                    <a:lnTo>
                      <a:pt x="1739" y="132"/>
                    </a:lnTo>
                    <a:lnTo>
                      <a:pt x="1743" y="114"/>
                    </a:lnTo>
                    <a:lnTo>
                      <a:pt x="1744" y="100"/>
                    </a:lnTo>
                    <a:lnTo>
                      <a:pt x="1743" y="89"/>
                    </a:lnTo>
                    <a:lnTo>
                      <a:pt x="1738" y="85"/>
                    </a:lnTo>
                    <a:lnTo>
                      <a:pt x="1727" y="77"/>
                    </a:lnTo>
                    <a:lnTo>
                      <a:pt x="1713" y="68"/>
                    </a:lnTo>
                    <a:lnTo>
                      <a:pt x="1697" y="54"/>
                    </a:lnTo>
                    <a:lnTo>
                      <a:pt x="1679" y="40"/>
                    </a:lnTo>
                    <a:lnTo>
                      <a:pt x="1661" y="25"/>
                    </a:lnTo>
                    <a:lnTo>
                      <a:pt x="1643" y="11"/>
                    </a:lnTo>
                    <a:lnTo>
                      <a:pt x="1626" y="0"/>
                    </a:lnTo>
                    <a:lnTo>
                      <a:pt x="2036" y="0"/>
                    </a:lnTo>
                    <a:lnTo>
                      <a:pt x="2036" y="1312"/>
                    </a:lnTo>
                    <a:lnTo>
                      <a:pt x="0" y="1312"/>
                    </a:lnTo>
                    <a:lnTo>
                      <a:pt x="0" y="0"/>
                    </a:lnTo>
                    <a:close/>
                  </a:path>
                </a:pathLst>
              </a:custGeom>
              <a:solidFill>
                <a:srgbClr val="AAD04B"/>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72" name="Freeform 28"/>
              <p:cNvSpPr>
                <a:spLocks/>
              </p:cNvSpPr>
              <p:nvPr/>
            </p:nvSpPr>
            <p:spPr bwMode="auto">
              <a:xfrm>
                <a:off x="2176" y="3245"/>
                <a:ext cx="151" cy="153"/>
              </a:xfrm>
              <a:custGeom>
                <a:avLst/>
                <a:gdLst>
                  <a:gd name="T0" fmla="*/ 0 w 755"/>
                  <a:gd name="T1" fmla="*/ 0 h 763"/>
                  <a:gd name="T2" fmla="*/ 31 w 755"/>
                  <a:gd name="T3" fmla="*/ 24 h 763"/>
                  <a:gd name="T4" fmla="*/ 60 w 755"/>
                  <a:gd name="T5" fmla="*/ 52 h 763"/>
                  <a:gd name="T6" fmla="*/ 87 w 755"/>
                  <a:gd name="T7" fmla="*/ 82 h 763"/>
                  <a:gd name="T8" fmla="*/ 110 w 755"/>
                  <a:gd name="T9" fmla="*/ 117 h 763"/>
                  <a:gd name="T10" fmla="*/ 137 w 755"/>
                  <a:gd name="T11" fmla="*/ 158 h 763"/>
                  <a:gd name="T12" fmla="*/ 171 w 755"/>
                  <a:gd name="T13" fmla="*/ 198 h 763"/>
                  <a:gd name="T14" fmla="*/ 210 w 755"/>
                  <a:gd name="T15" fmla="*/ 237 h 763"/>
                  <a:gd name="T16" fmla="*/ 252 w 755"/>
                  <a:gd name="T17" fmla="*/ 273 h 763"/>
                  <a:gd name="T18" fmla="*/ 298 w 755"/>
                  <a:gd name="T19" fmla="*/ 308 h 763"/>
                  <a:gd name="T20" fmla="*/ 345 w 755"/>
                  <a:gd name="T21" fmla="*/ 341 h 763"/>
                  <a:gd name="T22" fmla="*/ 393 w 755"/>
                  <a:gd name="T23" fmla="*/ 372 h 763"/>
                  <a:gd name="T24" fmla="*/ 441 w 755"/>
                  <a:gd name="T25" fmla="*/ 400 h 763"/>
                  <a:gd name="T26" fmla="*/ 487 w 755"/>
                  <a:gd name="T27" fmla="*/ 427 h 763"/>
                  <a:gd name="T28" fmla="*/ 532 w 755"/>
                  <a:gd name="T29" fmla="*/ 451 h 763"/>
                  <a:gd name="T30" fmla="*/ 563 w 755"/>
                  <a:gd name="T31" fmla="*/ 470 h 763"/>
                  <a:gd name="T32" fmla="*/ 590 w 755"/>
                  <a:gd name="T33" fmla="*/ 493 h 763"/>
                  <a:gd name="T34" fmla="*/ 614 w 755"/>
                  <a:gd name="T35" fmla="*/ 520 h 763"/>
                  <a:gd name="T36" fmla="*/ 636 w 755"/>
                  <a:gd name="T37" fmla="*/ 548 h 763"/>
                  <a:gd name="T38" fmla="*/ 654 w 755"/>
                  <a:gd name="T39" fmla="*/ 577 h 763"/>
                  <a:gd name="T40" fmla="*/ 671 w 755"/>
                  <a:gd name="T41" fmla="*/ 607 h 763"/>
                  <a:gd name="T42" fmla="*/ 685 w 755"/>
                  <a:gd name="T43" fmla="*/ 637 h 763"/>
                  <a:gd name="T44" fmla="*/ 698 w 755"/>
                  <a:gd name="T45" fmla="*/ 666 h 763"/>
                  <a:gd name="T46" fmla="*/ 711 w 755"/>
                  <a:gd name="T47" fmla="*/ 693 h 763"/>
                  <a:gd name="T48" fmla="*/ 723 w 755"/>
                  <a:gd name="T49" fmla="*/ 716 h 763"/>
                  <a:gd name="T50" fmla="*/ 733 w 755"/>
                  <a:gd name="T51" fmla="*/ 736 h 763"/>
                  <a:gd name="T52" fmla="*/ 744 w 755"/>
                  <a:gd name="T53" fmla="*/ 752 h 763"/>
                  <a:gd name="T54" fmla="*/ 755 w 755"/>
                  <a:gd name="T55" fmla="*/ 763 h 763"/>
                  <a:gd name="T56" fmla="*/ 0 w 755"/>
                  <a:gd name="T57" fmla="*/ 763 h 763"/>
                  <a:gd name="T58" fmla="*/ 0 w 755"/>
                  <a:gd name="T59" fmla="*/ 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5" h="763">
                    <a:moveTo>
                      <a:pt x="0" y="0"/>
                    </a:moveTo>
                    <a:lnTo>
                      <a:pt x="31" y="24"/>
                    </a:lnTo>
                    <a:lnTo>
                      <a:pt x="60" y="52"/>
                    </a:lnTo>
                    <a:lnTo>
                      <a:pt x="87" y="82"/>
                    </a:lnTo>
                    <a:lnTo>
                      <a:pt x="110" y="117"/>
                    </a:lnTo>
                    <a:lnTo>
                      <a:pt x="137" y="158"/>
                    </a:lnTo>
                    <a:lnTo>
                      <a:pt x="171" y="198"/>
                    </a:lnTo>
                    <a:lnTo>
                      <a:pt x="210" y="237"/>
                    </a:lnTo>
                    <a:lnTo>
                      <a:pt x="252" y="273"/>
                    </a:lnTo>
                    <a:lnTo>
                      <a:pt x="298" y="308"/>
                    </a:lnTo>
                    <a:lnTo>
                      <a:pt x="345" y="341"/>
                    </a:lnTo>
                    <a:lnTo>
                      <a:pt x="393" y="372"/>
                    </a:lnTo>
                    <a:lnTo>
                      <a:pt x="441" y="400"/>
                    </a:lnTo>
                    <a:lnTo>
                      <a:pt x="487" y="427"/>
                    </a:lnTo>
                    <a:lnTo>
                      <a:pt x="532" y="451"/>
                    </a:lnTo>
                    <a:lnTo>
                      <a:pt x="563" y="470"/>
                    </a:lnTo>
                    <a:lnTo>
                      <a:pt x="590" y="493"/>
                    </a:lnTo>
                    <a:lnTo>
                      <a:pt x="614" y="520"/>
                    </a:lnTo>
                    <a:lnTo>
                      <a:pt x="636" y="548"/>
                    </a:lnTo>
                    <a:lnTo>
                      <a:pt x="654" y="577"/>
                    </a:lnTo>
                    <a:lnTo>
                      <a:pt x="671" y="607"/>
                    </a:lnTo>
                    <a:lnTo>
                      <a:pt x="685" y="637"/>
                    </a:lnTo>
                    <a:lnTo>
                      <a:pt x="698" y="666"/>
                    </a:lnTo>
                    <a:lnTo>
                      <a:pt x="711" y="693"/>
                    </a:lnTo>
                    <a:lnTo>
                      <a:pt x="723" y="716"/>
                    </a:lnTo>
                    <a:lnTo>
                      <a:pt x="733" y="736"/>
                    </a:lnTo>
                    <a:lnTo>
                      <a:pt x="744" y="752"/>
                    </a:lnTo>
                    <a:lnTo>
                      <a:pt x="755" y="763"/>
                    </a:lnTo>
                    <a:lnTo>
                      <a:pt x="0" y="763"/>
                    </a:lnTo>
                    <a:lnTo>
                      <a:pt x="0" y="0"/>
                    </a:lnTo>
                    <a:close/>
                  </a:path>
                </a:pathLst>
              </a:custGeom>
              <a:solidFill>
                <a:srgbClr val="D07507"/>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73" name="Freeform 29"/>
              <p:cNvSpPr>
                <a:spLocks/>
              </p:cNvSpPr>
              <p:nvPr/>
            </p:nvSpPr>
            <p:spPr bwMode="auto">
              <a:xfrm>
                <a:off x="2176" y="3293"/>
                <a:ext cx="117" cy="105"/>
              </a:xfrm>
              <a:custGeom>
                <a:avLst/>
                <a:gdLst>
                  <a:gd name="T0" fmla="*/ 0 w 586"/>
                  <a:gd name="T1" fmla="*/ 0 h 525"/>
                  <a:gd name="T2" fmla="*/ 26 w 586"/>
                  <a:gd name="T3" fmla="*/ 28 h 525"/>
                  <a:gd name="T4" fmla="*/ 49 w 586"/>
                  <a:gd name="T5" fmla="*/ 56 h 525"/>
                  <a:gd name="T6" fmla="*/ 68 w 586"/>
                  <a:gd name="T7" fmla="*/ 86 h 525"/>
                  <a:gd name="T8" fmla="*/ 85 w 586"/>
                  <a:gd name="T9" fmla="*/ 111 h 525"/>
                  <a:gd name="T10" fmla="*/ 107 w 586"/>
                  <a:gd name="T11" fmla="*/ 134 h 525"/>
                  <a:gd name="T12" fmla="*/ 133 w 586"/>
                  <a:gd name="T13" fmla="*/ 154 h 525"/>
                  <a:gd name="T14" fmla="*/ 160 w 586"/>
                  <a:gd name="T15" fmla="*/ 171 h 525"/>
                  <a:gd name="T16" fmla="*/ 191 w 586"/>
                  <a:gd name="T17" fmla="*/ 185 h 525"/>
                  <a:gd name="T18" fmla="*/ 224 w 586"/>
                  <a:gd name="T19" fmla="*/ 200 h 525"/>
                  <a:gd name="T20" fmla="*/ 258 w 586"/>
                  <a:gd name="T21" fmla="*/ 213 h 525"/>
                  <a:gd name="T22" fmla="*/ 293 w 586"/>
                  <a:gd name="T23" fmla="*/ 225 h 525"/>
                  <a:gd name="T24" fmla="*/ 330 w 586"/>
                  <a:gd name="T25" fmla="*/ 238 h 525"/>
                  <a:gd name="T26" fmla="*/ 367 w 586"/>
                  <a:gd name="T27" fmla="*/ 252 h 525"/>
                  <a:gd name="T28" fmla="*/ 402 w 586"/>
                  <a:gd name="T29" fmla="*/ 266 h 525"/>
                  <a:gd name="T30" fmla="*/ 437 w 586"/>
                  <a:gd name="T31" fmla="*/ 283 h 525"/>
                  <a:gd name="T32" fmla="*/ 471 w 586"/>
                  <a:gd name="T33" fmla="*/ 301 h 525"/>
                  <a:gd name="T34" fmla="*/ 499 w 586"/>
                  <a:gd name="T35" fmla="*/ 321 h 525"/>
                  <a:gd name="T36" fmla="*/ 521 w 586"/>
                  <a:gd name="T37" fmla="*/ 343 h 525"/>
                  <a:gd name="T38" fmla="*/ 540 w 586"/>
                  <a:gd name="T39" fmla="*/ 371 h 525"/>
                  <a:gd name="T40" fmla="*/ 555 w 586"/>
                  <a:gd name="T41" fmla="*/ 400 h 525"/>
                  <a:gd name="T42" fmla="*/ 567 w 586"/>
                  <a:gd name="T43" fmla="*/ 431 h 525"/>
                  <a:gd name="T44" fmla="*/ 575 w 586"/>
                  <a:gd name="T45" fmla="*/ 462 h 525"/>
                  <a:gd name="T46" fmla="*/ 582 w 586"/>
                  <a:gd name="T47" fmla="*/ 493 h 525"/>
                  <a:gd name="T48" fmla="*/ 586 w 586"/>
                  <a:gd name="T49" fmla="*/ 525 h 525"/>
                  <a:gd name="T50" fmla="*/ 0 w 586"/>
                  <a:gd name="T51" fmla="*/ 525 h 525"/>
                  <a:gd name="T52" fmla="*/ 0 w 586"/>
                  <a:gd name="T5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6" h="525">
                    <a:moveTo>
                      <a:pt x="0" y="0"/>
                    </a:moveTo>
                    <a:lnTo>
                      <a:pt x="26" y="28"/>
                    </a:lnTo>
                    <a:lnTo>
                      <a:pt x="49" y="56"/>
                    </a:lnTo>
                    <a:lnTo>
                      <a:pt x="68" y="86"/>
                    </a:lnTo>
                    <a:lnTo>
                      <a:pt x="85" y="111"/>
                    </a:lnTo>
                    <a:lnTo>
                      <a:pt x="107" y="134"/>
                    </a:lnTo>
                    <a:lnTo>
                      <a:pt x="133" y="154"/>
                    </a:lnTo>
                    <a:lnTo>
                      <a:pt x="160" y="171"/>
                    </a:lnTo>
                    <a:lnTo>
                      <a:pt x="191" y="185"/>
                    </a:lnTo>
                    <a:lnTo>
                      <a:pt x="224" y="200"/>
                    </a:lnTo>
                    <a:lnTo>
                      <a:pt x="258" y="213"/>
                    </a:lnTo>
                    <a:lnTo>
                      <a:pt x="293" y="225"/>
                    </a:lnTo>
                    <a:lnTo>
                      <a:pt x="330" y="238"/>
                    </a:lnTo>
                    <a:lnTo>
                      <a:pt x="367" y="252"/>
                    </a:lnTo>
                    <a:lnTo>
                      <a:pt x="402" y="266"/>
                    </a:lnTo>
                    <a:lnTo>
                      <a:pt x="437" y="283"/>
                    </a:lnTo>
                    <a:lnTo>
                      <a:pt x="471" y="301"/>
                    </a:lnTo>
                    <a:lnTo>
                      <a:pt x="499" y="321"/>
                    </a:lnTo>
                    <a:lnTo>
                      <a:pt x="521" y="343"/>
                    </a:lnTo>
                    <a:lnTo>
                      <a:pt x="540" y="371"/>
                    </a:lnTo>
                    <a:lnTo>
                      <a:pt x="555" y="400"/>
                    </a:lnTo>
                    <a:lnTo>
                      <a:pt x="567" y="431"/>
                    </a:lnTo>
                    <a:lnTo>
                      <a:pt x="575" y="462"/>
                    </a:lnTo>
                    <a:lnTo>
                      <a:pt x="582" y="493"/>
                    </a:lnTo>
                    <a:lnTo>
                      <a:pt x="586" y="525"/>
                    </a:lnTo>
                    <a:lnTo>
                      <a:pt x="0" y="525"/>
                    </a:lnTo>
                    <a:lnTo>
                      <a:pt x="0" y="0"/>
                    </a:lnTo>
                    <a:close/>
                  </a:path>
                </a:pathLst>
              </a:custGeom>
              <a:solidFill>
                <a:srgbClr val="FABE3C"/>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74" name="Freeform 30"/>
              <p:cNvSpPr>
                <a:spLocks/>
              </p:cNvSpPr>
              <p:nvPr/>
            </p:nvSpPr>
            <p:spPr bwMode="auto">
              <a:xfrm>
                <a:off x="2269" y="3234"/>
                <a:ext cx="28" cy="27"/>
              </a:xfrm>
              <a:custGeom>
                <a:avLst/>
                <a:gdLst>
                  <a:gd name="T0" fmla="*/ 69 w 138"/>
                  <a:gd name="T1" fmla="*/ 0 h 138"/>
                  <a:gd name="T2" fmla="*/ 91 w 138"/>
                  <a:gd name="T3" fmla="*/ 3 h 138"/>
                  <a:gd name="T4" fmla="*/ 109 w 138"/>
                  <a:gd name="T5" fmla="*/ 13 h 138"/>
                  <a:gd name="T6" fmla="*/ 125 w 138"/>
                  <a:gd name="T7" fmla="*/ 27 h 138"/>
                  <a:gd name="T8" fmla="*/ 134 w 138"/>
                  <a:gd name="T9" fmla="*/ 47 h 138"/>
                  <a:gd name="T10" fmla="*/ 138 w 138"/>
                  <a:gd name="T11" fmla="*/ 69 h 138"/>
                  <a:gd name="T12" fmla="*/ 134 w 138"/>
                  <a:gd name="T13" fmla="*/ 90 h 138"/>
                  <a:gd name="T14" fmla="*/ 125 w 138"/>
                  <a:gd name="T15" fmla="*/ 108 h 138"/>
                  <a:gd name="T16" fmla="*/ 109 w 138"/>
                  <a:gd name="T17" fmla="*/ 124 h 138"/>
                  <a:gd name="T18" fmla="*/ 91 w 138"/>
                  <a:gd name="T19" fmla="*/ 134 h 138"/>
                  <a:gd name="T20" fmla="*/ 69 w 138"/>
                  <a:gd name="T21" fmla="*/ 138 h 138"/>
                  <a:gd name="T22" fmla="*/ 47 w 138"/>
                  <a:gd name="T23" fmla="*/ 134 h 138"/>
                  <a:gd name="T24" fmla="*/ 28 w 138"/>
                  <a:gd name="T25" fmla="*/ 124 h 138"/>
                  <a:gd name="T26" fmla="*/ 13 w 138"/>
                  <a:gd name="T27" fmla="*/ 108 h 138"/>
                  <a:gd name="T28" fmla="*/ 4 w 138"/>
                  <a:gd name="T29" fmla="*/ 90 h 138"/>
                  <a:gd name="T30" fmla="*/ 0 w 138"/>
                  <a:gd name="T31" fmla="*/ 69 h 138"/>
                  <a:gd name="T32" fmla="*/ 4 w 138"/>
                  <a:gd name="T33" fmla="*/ 47 h 138"/>
                  <a:gd name="T34" fmla="*/ 13 w 138"/>
                  <a:gd name="T35" fmla="*/ 27 h 138"/>
                  <a:gd name="T36" fmla="*/ 28 w 138"/>
                  <a:gd name="T37" fmla="*/ 13 h 138"/>
                  <a:gd name="T38" fmla="*/ 47 w 138"/>
                  <a:gd name="T39" fmla="*/ 3 h 138"/>
                  <a:gd name="T40" fmla="*/ 69 w 138"/>
                  <a:gd name="T4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38">
                    <a:moveTo>
                      <a:pt x="69" y="0"/>
                    </a:moveTo>
                    <a:lnTo>
                      <a:pt x="91" y="3"/>
                    </a:lnTo>
                    <a:lnTo>
                      <a:pt x="109" y="13"/>
                    </a:lnTo>
                    <a:lnTo>
                      <a:pt x="125" y="27"/>
                    </a:lnTo>
                    <a:lnTo>
                      <a:pt x="134" y="47"/>
                    </a:lnTo>
                    <a:lnTo>
                      <a:pt x="138" y="69"/>
                    </a:lnTo>
                    <a:lnTo>
                      <a:pt x="134" y="90"/>
                    </a:lnTo>
                    <a:lnTo>
                      <a:pt x="125" y="108"/>
                    </a:lnTo>
                    <a:lnTo>
                      <a:pt x="109" y="124"/>
                    </a:lnTo>
                    <a:lnTo>
                      <a:pt x="91" y="134"/>
                    </a:lnTo>
                    <a:lnTo>
                      <a:pt x="69" y="138"/>
                    </a:lnTo>
                    <a:lnTo>
                      <a:pt x="47" y="134"/>
                    </a:lnTo>
                    <a:lnTo>
                      <a:pt x="28" y="124"/>
                    </a:lnTo>
                    <a:lnTo>
                      <a:pt x="13" y="108"/>
                    </a:lnTo>
                    <a:lnTo>
                      <a:pt x="4" y="90"/>
                    </a:lnTo>
                    <a:lnTo>
                      <a:pt x="0" y="69"/>
                    </a:lnTo>
                    <a:lnTo>
                      <a:pt x="4" y="47"/>
                    </a:lnTo>
                    <a:lnTo>
                      <a:pt x="13" y="27"/>
                    </a:lnTo>
                    <a:lnTo>
                      <a:pt x="28" y="13"/>
                    </a:lnTo>
                    <a:lnTo>
                      <a:pt x="47" y="3"/>
                    </a:lnTo>
                    <a:lnTo>
                      <a:pt x="69" y="0"/>
                    </a:lnTo>
                    <a:close/>
                  </a:path>
                </a:pathLst>
              </a:custGeom>
              <a:solidFill>
                <a:srgbClr val="FFFFFF"/>
              </a:solidFill>
              <a:ln w="0">
                <a:solidFill>
                  <a:srgbClr val="FFFFFF"/>
                </a:solid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75" name="Freeform 31"/>
              <p:cNvSpPr>
                <a:spLocks/>
              </p:cNvSpPr>
              <p:nvPr/>
            </p:nvSpPr>
            <p:spPr bwMode="auto">
              <a:xfrm>
                <a:off x="2238" y="3319"/>
                <a:ext cx="42" cy="41"/>
              </a:xfrm>
              <a:custGeom>
                <a:avLst/>
                <a:gdLst>
                  <a:gd name="T0" fmla="*/ 105 w 210"/>
                  <a:gd name="T1" fmla="*/ 0 h 209"/>
                  <a:gd name="T2" fmla="*/ 133 w 210"/>
                  <a:gd name="T3" fmla="*/ 4 h 209"/>
                  <a:gd name="T4" fmla="*/ 158 w 210"/>
                  <a:gd name="T5" fmla="*/ 15 h 209"/>
                  <a:gd name="T6" fmla="*/ 179 w 210"/>
                  <a:gd name="T7" fmla="*/ 30 h 209"/>
                  <a:gd name="T8" fmla="*/ 196 w 210"/>
                  <a:gd name="T9" fmla="*/ 52 h 209"/>
                  <a:gd name="T10" fmla="*/ 207 w 210"/>
                  <a:gd name="T11" fmla="*/ 78 h 209"/>
                  <a:gd name="T12" fmla="*/ 210 w 210"/>
                  <a:gd name="T13" fmla="*/ 105 h 209"/>
                  <a:gd name="T14" fmla="*/ 207 w 210"/>
                  <a:gd name="T15" fmla="*/ 133 h 209"/>
                  <a:gd name="T16" fmla="*/ 196 w 210"/>
                  <a:gd name="T17" fmla="*/ 157 h 209"/>
                  <a:gd name="T18" fmla="*/ 179 w 210"/>
                  <a:gd name="T19" fmla="*/ 179 h 209"/>
                  <a:gd name="T20" fmla="*/ 158 w 210"/>
                  <a:gd name="T21" fmla="*/ 196 h 209"/>
                  <a:gd name="T22" fmla="*/ 133 w 210"/>
                  <a:gd name="T23" fmla="*/ 206 h 209"/>
                  <a:gd name="T24" fmla="*/ 105 w 210"/>
                  <a:gd name="T25" fmla="*/ 209 h 209"/>
                  <a:gd name="T26" fmla="*/ 77 w 210"/>
                  <a:gd name="T27" fmla="*/ 206 h 209"/>
                  <a:gd name="T28" fmla="*/ 52 w 210"/>
                  <a:gd name="T29" fmla="*/ 196 h 209"/>
                  <a:gd name="T30" fmla="*/ 32 w 210"/>
                  <a:gd name="T31" fmla="*/ 179 h 209"/>
                  <a:gd name="T32" fmla="*/ 15 w 210"/>
                  <a:gd name="T33" fmla="*/ 157 h 209"/>
                  <a:gd name="T34" fmla="*/ 4 w 210"/>
                  <a:gd name="T35" fmla="*/ 133 h 209"/>
                  <a:gd name="T36" fmla="*/ 0 w 210"/>
                  <a:gd name="T37" fmla="*/ 105 h 209"/>
                  <a:gd name="T38" fmla="*/ 4 w 210"/>
                  <a:gd name="T39" fmla="*/ 78 h 209"/>
                  <a:gd name="T40" fmla="*/ 15 w 210"/>
                  <a:gd name="T41" fmla="*/ 52 h 209"/>
                  <a:gd name="T42" fmla="*/ 32 w 210"/>
                  <a:gd name="T43" fmla="*/ 30 h 209"/>
                  <a:gd name="T44" fmla="*/ 52 w 210"/>
                  <a:gd name="T45" fmla="*/ 15 h 209"/>
                  <a:gd name="T46" fmla="*/ 77 w 210"/>
                  <a:gd name="T47" fmla="*/ 4 h 209"/>
                  <a:gd name="T48" fmla="*/ 105 w 210"/>
                  <a:gd name="T4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 h="209">
                    <a:moveTo>
                      <a:pt x="105" y="0"/>
                    </a:moveTo>
                    <a:lnTo>
                      <a:pt x="133" y="4"/>
                    </a:lnTo>
                    <a:lnTo>
                      <a:pt x="158" y="15"/>
                    </a:lnTo>
                    <a:lnTo>
                      <a:pt x="179" y="30"/>
                    </a:lnTo>
                    <a:lnTo>
                      <a:pt x="196" y="52"/>
                    </a:lnTo>
                    <a:lnTo>
                      <a:pt x="207" y="78"/>
                    </a:lnTo>
                    <a:lnTo>
                      <a:pt x="210" y="105"/>
                    </a:lnTo>
                    <a:lnTo>
                      <a:pt x="207" y="133"/>
                    </a:lnTo>
                    <a:lnTo>
                      <a:pt x="196" y="157"/>
                    </a:lnTo>
                    <a:lnTo>
                      <a:pt x="179" y="179"/>
                    </a:lnTo>
                    <a:lnTo>
                      <a:pt x="158" y="196"/>
                    </a:lnTo>
                    <a:lnTo>
                      <a:pt x="133" y="206"/>
                    </a:lnTo>
                    <a:lnTo>
                      <a:pt x="105" y="209"/>
                    </a:lnTo>
                    <a:lnTo>
                      <a:pt x="77" y="206"/>
                    </a:lnTo>
                    <a:lnTo>
                      <a:pt x="52" y="196"/>
                    </a:lnTo>
                    <a:lnTo>
                      <a:pt x="32" y="179"/>
                    </a:lnTo>
                    <a:lnTo>
                      <a:pt x="15" y="157"/>
                    </a:lnTo>
                    <a:lnTo>
                      <a:pt x="4" y="133"/>
                    </a:lnTo>
                    <a:lnTo>
                      <a:pt x="0" y="105"/>
                    </a:lnTo>
                    <a:lnTo>
                      <a:pt x="4" y="78"/>
                    </a:lnTo>
                    <a:lnTo>
                      <a:pt x="15" y="52"/>
                    </a:lnTo>
                    <a:lnTo>
                      <a:pt x="32" y="30"/>
                    </a:lnTo>
                    <a:lnTo>
                      <a:pt x="52" y="15"/>
                    </a:lnTo>
                    <a:lnTo>
                      <a:pt x="77" y="4"/>
                    </a:lnTo>
                    <a:lnTo>
                      <a:pt x="105" y="0"/>
                    </a:lnTo>
                    <a:close/>
                  </a:path>
                </a:pathLst>
              </a:custGeom>
              <a:solidFill>
                <a:srgbClr val="FFFFFF"/>
              </a:solidFill>
              <a:ln w="0">
                <a:solidFill>
                  <a:srgbClr val="FFFFFF"/>
                </a:solid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76" name="Freeform 32"/>
              <p:cNvSpPr>
                <a:spLocks/>
              </p:cNvSpPr>
              <p:nvPr/>
            </p:nvSpPr>
            <p:spPr bwMode="auto">
              <a:xfrm>
                <a:off x="2222" y="3187"/>
                <a:ext cx="28" cy="27"/>
              </a:xfrm>
              <a:custGeom>
                <a:avLst/>
                <a:gdLst>
                  <a:gd name="T0" fmla="*/ 68 w 137"/>
                  <a:gd name="T1" fmla="*/ 0 h 136"/>
                  <a:gd name="T2" fmla="*/ 90 w 137"/>
                  <a:gd name="T3" fmla="*/ 3 h 136"/>
                  <a:gd name="T4" fmla="*/ 110 w 137"/>
                  <a:gd name="T5" fmla="*/ 13 h 136"/>
                  <a:gd name="T6" fmla="*/ 124 w 137"/>
                  <a:gd name="T7" fmla="*/ 27 h 136"/>
                  <a:gd name="T8" fmla="*/ 134 w 137"/>
                  <a:gd name="T9" fmla="*/ 47 h 136"/>
                  <a:gd name="T10" fmla="*/ 137 w 137"/>
                  <a:gd name="T11" fmla="*/ 67 h 136"/>
                  <a:gd name="T12" fmla="*/ 134 w 137"/>
                  <a:gd name="T13" fmla="*/ 89 h 136"/>
                  <a:gd name="T14" fmla="*/ 124 w 137"/>
                  <a:gd name="T15" fmla="*/ 108 h 136"/>
                  <a:gd name="T16" fmla="*/ 110 w 137"/>
                  <a:gd name="T17" fmla="*/ 123 h 136"/>
                  <a:gd name="T18" fmla="*/ 90 w 137"/>
                  <a:gd name="T19" fmla="*/ 133 h 136"/>
                  <a:gd name="T20" fmla="*/ 68 w 137"/>
                  <a:gd name="T21" fmla="*/ 136 h 136"/>
                  <a:gd name="T22" fmla="*/ 47 w 137"/>
                  <a:gd name="T23" fmla="*/ 133 h 136"/>
                  <a:gd name="T24" fmla="*/ 29 w 137"/>
                  <a:gd name="T25" fmla="*/ 123 h 136"/>
                  <a:gd name="T26" fmla="*/ 13 w 137"/>
                  <a:gd name="T27" fmla="*/ 108 h 136"/>
                  <a:gd name="T28" fmla="*/ 3 w 137"/>
                  <a:gd name="T29" fmla="*/ 89 h 136"/>
                  <a:gd name="T30" fmla="*/ 0 w 137"/>
                  <a:gd name="T31" fmla="*/ 67 h 136"/>
                  <a:gd name="T32" fmla="*/ 3 w 137"/>
                  <a:gd name="T33" fmla="*/ 47 h 136"/>
                  <a:gd name="T34" fmla="*/ 13 w 137"/>
                  <a:gd name="T35" fmla="*/ 27 h 136"/>
                  <a:gd name="T36" fmla="*/ 29 w 137"/>
                  <a:gd name="T37" fmla="*/ 13 h 136"/>
                  <a:gd name="T38" fmla="*/ 47 w 137"/>
                  <a:gd name="T39" fmla="*/ 3 h 136"/>
                  <a:gd name="T40" fmla="*/ 68 w 137"/>
                  <a:gd name="T4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36">
                    <a:moveTo>
                      <a:pt x="68" y="0"/>
                    </a:moveTo>
                    <a:lnTo>
                      <a:pt x="90" y="3"/>
                    </a:lnTo>
                    <a:lnTo>
                      <a:pt x="110" y="13"/>
                    </a:lnTo>
                    <a:lnTo>
                      <a:pt x="124" y="27"/>
                    </a:lnTo>
                    <a:lnTo>
                      <a:pt x="134" y="47"/>
                    </a:lnTo>
                    <a:lnTo>
                      <a:pt x="137" y="67"/>
                    </a:lnTo>
                    <a:lnTo>
                      <a:pt x="134" y="89"/>
                    </a:lnTo>
                    <a:lnTo>
                      <a:pt x="124" y="108"/>
                    </a:lnTo>
                    <a:lnTo>
                      <a:pt x="110" y="123"/>
                    </a:lnTo>
                    <a:lnTo>
                      <a:pt x="90" y="133"/>
                    </a:lnTo>
                    <a:lnTo>
                      <a:pt x="68" y="136"/>
                    </a:lnTo>
                    <a:lnTo>
                      <a:pt x="47" y="133"/>
                    </a:lnTo>
                    <a:lnTo>
                      <a:pt x="29" y="123"/>
                    </a:lnTo>
                    <a:lnTo>
                      <a:pt x="13" y="108"/>
                    </a:lnTo>
                    <a:lnTo>
                      <a:pt x="3" y="89"/>
                    </a:lnTo>
                    <a:lnTo>
                      <a:pt x="0" y="67"/>
                    </a:lnTo>
                    <a:lnTo>
                      <a:pt x="3" y="47"/>
                    </a:lnTo>
                    <a:lnTo>
                      <a:pt x="13" y="27"/>
                    </a:lnTo>
                    <a:lnTo>
                      <a:pt x="29" y="13"/>
                    </a:lnTo>
                    <a:lnTo>
                      <a:pt x="47" y="3"/>
                    </a:lnTo>
                    <a:lnTo>
                      <a:pt x="68" y="0"/>
                    </a:lnTo>
                    <a:close/>
                  </a:path>
                </a:pathLst>
              </a:custGeom>
              <a:solidFill>
                <a:srgbClr val="FFFFFF"/>
              </a:solidFill>
              <a:ln w="0">
                <a:solidFill>
                  <a:srgbClr val="FFFFFF"/>
                </a:solid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77" name="Freeform 33"/>
              <p:cNvSpPr>
                <a:spLocks/>
              </p:cNvSpPr>
              <p:nvPr/>
            </p:nvSpPr>
            <p:spPr bwMode="auto">
              <a:xfrm>
                <a:off x="2487" y="3295"/>
                <a:ext cx="27" cy="28"/>
              </a:xfrm>
              <a:custGeom>
                <a:avLst/>
                <a:gdLst>
                  <a:gd name="T0" fmla="*/ 69 w 136"/>
                  <a:gd name="T1" fmla="*/ 0 h 138"/>
                  <a:gd name="T2" fmla="*/ 90 w 136"/>
                  <a:gd name="T3" fmla="*/ 4 h 138"/>
                  <a:gd name="T4" fmla="*/ 108 w 136"/>
                  <a:gd name="T5" fmla="*/ 13 h 138"/>
                  <a:gd name="T6" fmla="*/ 124 w 136"/>
                  <a:gd name="T7" fmla="*/ 28 h 138"/>
                  <a:gd name="T8" fmla="*/ 134 w 136"/>
                  <a:gd name="T9" fmla="*/ 47 h 138"/>
                  <a:gd name="T10" fmla="*/ 136 w 136"/>
                  <a:gd name="T11" fmla="*/ 69 h 138"/>
                  <a:gd name="T12" fmla="*/ 134 w 136"/>
                  <a:gd name="T13" fmla="*/ 91 h 138"/>
                  <a:gd name="T14" fmla="*/ 124 w 136"/>
                  <a:gd name="T15" fmla="*/ 109 h 138"/>
                  <a:gd name="T16" fmla="*/ 108 w 136"/>
                  <a:gd name="T17" fmla="*/ 125 h 138"/>
                  <a:gd name="T18" fmla="*/ 90 w 136"/>
                  <a:gd name="T19" fmla="*/ 134 h 138"/>
                  <a:gd name="T20" fmla="*/ 69 w 136"/>
                  <a:gd name="T21" fmla="*/ 138 h 138"/>
                  <a:gd name="T22" fmla="*/ 47 w 136"/>
                  <a:gd name="T23" fmla="*/ 134 h 138"/>
                  <a:gd name="T24" fmla="*/ 27 w 136"/>
                  <a:gd name="T25" fmla="*/ 125 h 138"/>
                  <a:gd name="T26" fmla="*/ 13 w 136"/>
                  <a:gd name="T27" fmla="*/ 109 h 138"/>
                  <a:gd name="T28" fmla="*/ 3 w 136"/>
                  <a:gd name="T29" fmla="*/ 91 h 138"/>
                  <a:gd name="T30" fmla="*/ 0 w 136"/>
                  <a:gd name="T31" fmla="*/ 69 h 138"/>
                  <a:gd name="T32" fmla="*/ 3 w 136"/>
                  <a:gd name="T33" fmla="*/ 47 h 138"/>
                  <a:gd name="T34" fmla="*/ 13 w 136"/>
                  <a:gd name="T35" fmla="*/ 28 h 138"/>
                  <a:gd name="T36" fmla="*/ 27 w 136"/>
                  <a:gd name="T37" fmla="*/ 13 h 138"/>
                  <a:gd name="T38" fmla="*/ 47 w 136"/>
                  <a:gd name="T39" fmla="*/ 4 h 138"/>
                  <a:gd name="T40" fmla="*/ 69 w 136"/>
                  <a:gd name="T4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38">
                    <a:moveTo>
                      <a:pt x="69" y="0"/>
                    </a:moveTo>
                    <a:lnTo>
                      <a:pt x="90" y="4"/>
                    </a:lnTo>
                    <a:lnTo>
                      <a:pt x="108" y="13"/>
                    </a:lnTo>
                    <a:lnTo>
                      <a:pt x="124" y="28"/>
                    </a:lnTo>
                    <a:lnTo>
                      <a:pt x="134" y="47"/>
                    </a:lnTo>
                    <a:lnTo>
                      <a:pt x="136" y="69"/>
                    </a:lnTo>
                    <a:lnTo>
                      <a:pt x="134" y="91"/>
                    </a:lnTo>
                    <a:lnTo>
                      <a:pt x="124" y="109"/>
                    </a:lnTo>
                    <a:lnTo>
                      <a:pt x="108" y="125"/>
                    </a:lnTo>
                    <a:lnTo>
                      <a:pt x="90" y="134"/>
                    </a:lnTo>
                    <a:lnTo>
                      <a:pt x="69" y="138"/>
                    </a:lnTo>
                    <a:lnTo>
                      <a:pt x="47" y="134"/>
                    </a:lnTo>
                    <a:lnTo>
                      <a:pt x="27" y="125"/>
                    </a:lnTo>
                    <a:lnTo>
                      <a:pt x="13" y="109"/>
                    </a:lnTo>
                    <a:lnTo>
                      <a:pt x="3" y="91"/>
                    </a:lnTo>
                    <a:lnTo>
                      <a:pt x="0" y="69"/>
                    </a:lnTo>
                    <a:lnTo>
                      <a:pt x="3" y="47"/>
                    </a:lnTo>
                    <a:lnTo>
                      <a:pt x="13" y="28"/>
                    </a:lnTo>
                    <a:lnTo>
                      <a:pt x="27" y="13"/>
                    </a:lnTo>
                    <a:lnTo>
                      <a:pt x="47" y="4"/>
                    </a:lnTo>
                    <a:lnTo>
                      <a:pt x="69" y="0"/>
                    </a:lnTo>
                    <a:close/>
                  </a:path>
                </a:pathLst>
              </a:custGeom>
              <a:solidFill>
                <a:srgbClr val="FFFFFF"/>
              </a:solidFill>
              <a:ln w="0">
                <a:solidFill>
                  <a:srgbClr val="FFFFFF"/>
                </a:solid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grpSp>
          <p:nvGrpSpPr>
            <p:cNvPr id="37" name="Group 36"/>
            <p:cNvGrpSpPr>
              <a:grpSpLocks noChangeAspect="1"/>
            </p:cNvGrpSpPr>
            <p:nvPr/>
          </p:nvGrpSpPr>
          <p:grpSpPr bwMode="auto">
            <a:xfrm>
              <a:off x="9741482" y="2593658"/>
              <a:ext cx="687003" cy="518831"/>
              <a:chOff x="838" y="2757"/>
              <a:chExt cx="576" cy="435"/>
            </a:xfrm>
          </p:grpSpPr>
          <p:sp>
            <p:nvSpPr>
              <p:cNvPr id="59" name="Freeform 38"/>
              <p:cNvSpPr>
                <a:spLocks/>
              </p:cNvSpPr>
              <p:nvPr/>
            </p:nvSpPr>
            <p:spPr bwMode="auto">
              <a:xfrm>
                <a:off x="838" y="2757"/>
                <a:ext cx="576" cy="435"/>
              </a:xfrm>
              <a:custGeom>
                <a:avLst/>
                <a:gdLst>
                  <a:gd name="T0" fmla="*/ 131 w 2876"/>
                  <a:gd name="T1" fmla="*/ 0 h 2173"/>
                  <a:gd name="T2" fmla="*/ 2745 w 2876"/>
                  <a:gd name="T3" fmla="*/ 0 h 2173"/>
                  <a:gd name="T4" fmla="*/ 2775 w 2876"/>
                  <a:gd name="T5" fmla="*/ 3 h 2173"/>
                  <a:gd name="T6" fmla="*/ 2803 w 2876"/>
                  <a:gd name="T7" fmla="*/ 13 h 2173"/>
                  <a:gd name="T8" fmla="*/ 2827 w 2876"/>
                  <a:gd name="T9" fmla="*/ 29 h 2173"/>
                  <a:gd name="T10" fmla="*/ 2848 w 2876"/>
                  <a:gd name="T11" fmla="*/ 49 h 2173"/>
                  <a:gd name="T12" fmla="*/ 2862 w 2876"/>
                  <a:gd name="T13" fmla="*/ 74 h 2173"/>
                  <a:gd name="T14" fmla="*/ 2872 w 2876"/>
                  <a:gd name="T15" fmla="*/ 101 h 2173"/>
                  <a:gd name="T16" fmla="*/ 2876 w 2876"/>
                  <a:gd name="T17" fmla="*/ 132 h 2173"/>
                  <a:gd name="T18" fmla="*/ 2876 w 2876"/>
                  <a:gd name="T19" fmla="*/ 2042 h 2173"/>
                  <a:gd name="T20" fmla="*/ 2872 w 2876"/>
                  <a:gd name="T21" fmla="*/ 2072 h 2173"/>
                  <a:gd name="T22" fmla="*/ 2862 w 2876"/>
                  <a:gd name="T23" fmla="*/ 2099 h 2173"/>
                  <a:gd name="T24" fmla="*/ 2848 w 2876"/>
                  <a:gd name="T25" fmla="*/ 2123 h 2173"/>
                  <a:gd name="T26" fmla="*/ 2827 w 2876"/>
                  <a:gd name="T27" fmla="*/ 2143 h 2173"/>
                  <a:gd name="T28" fmla="*/ 2803 w 2876"/>
                  <a:gd name="T29" fmla="*/ 2159 h 2173"/>
                  <a:gd name="T30" fmla="*/ 2775 w 2876"/>
                  <a:gd name="T31" fmla="*/ 2169 h 2173"/>
                  <a:gd name="T32" fmla="*/ 2745 w 2876"/>
                  <a:gd name="T33" fmla="*/ 2173 h 2173"/>
                  <a:gd name="T34" fmla="*/ 131 w 2876"/>
                  <a:gd name="T35" fmla="*/ 2173 h 2173"/>
                  <a:gd name="T36" fmla="*/ 102 w 2876"/>
                  <a:gd name="T37" fmla="*/ 2169 h 2173"/>
                  <a:gd name="T38" fmla="*/ 74 w 2876"/>
                  <a:gd name="T39" fmla="*/ 2159 h 2173"/>
                  <a:gd name="T40" fmla="*/ 50 w 2876"/>
                  <a:gd name="T41" fmla="*/ 2143 h 2173"/>
                  <a:gd name="T42" fmla="*/ 30 w 2876"/>
                  <a:gd name="T43" fmla="*/ 2123 h 2173"/>
                  <a:gd name="T44" fmla="*/ 14 w 2876"/>
                  <a:gd name="T45" fmla="*/ 2099 h 2173"/>
                  <a:gd name="T46" fmla="*/ 4 w 2876"/>
                  <a:gd name="T47" fmla="*/ 2072 h 2173"/>
                  <a:gd name="T48" fmla="*/ 0 w 2876"/>
                  <a:gd name="T49" fmla="*/ 2042 h 2173"/>
                  <a:gd name="T50" fmla="*/ 0 w 2876"/>
                  <a:gd name="T51" fmla="*/ 132 h 2173"/>
                  <a:gd name="T52" fmla="*/ 4 w 2876"/>
                  <a:gd name="T53" fmla="*/ 101 h 2173"/>
                  <a:gd name="T54" fmla="*/ 14 w 2876"/>
                  <a:gd name="T55" fmla="*/ 74 h 2173"/>
                  <a:gd name="T56" fmla="*/ 30 w 2876"/>
                  <a:gd name="T57" fmla="*/ 49 h 2173"/>
                  <a:gd name="T58" fmla="*/ 50 w 2876"/>
                  <a:gd name="T59" fmla="*/ 29 h 2173"/>
                  <a:gd name="T60" fmla="*/ 74 w 2876"/>
                  <a:gd name="T61" fmla="*/ 13 h 2173"/>
                  <a:gd name="T62" fmla="*/ 102 w 2876"/>
                  <a:gd name="T63" fmla="*/ 3 h 2173"/>
                  <a:gd name="T64" fmla="*/ 131 w 2876"/>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6" h="2173">
                    <a:moveTo>
                      <a:pt x="131" y="0"/>
                    </a:moveTo>
                    <a:lnTo>
                      <a:pt x="2745" y="0"/>
                    </a:lnTo>
                    <a:lnTo>
                      <a:pt x="2775" y="3"/>
                    </a:lnTo>
                    <a:lnTo>
                      <a:pt x="2803" y="13"/>
                    </a:lnTo>
                    <a:lnTo>
                      <a:pt x="2827" y="29"/>
                    </a:lnTo>
                    <a:lnTo>
                      <a:pt x="2848" y="49"/>
                    </a:lnTo>
                    <a:lnTo>
                      <a:pt x="2862" y="74"/>
                    </a:lnTo>
                    <a:lnTo>
                      <a:pt x="2872" y="101"/>
                    </a:lnTo>
                    <a:lnTo>
                      <a:pt x="2876" y="132"/>
                    </a:lnTo>
                    <a:lnTo>
                      <a:pt x="2876" y="2042"/>
                    </a:lnTo>
                    <a:lnTo>
                      <a:pt x="2872" y="2072"/>
                    </a:lnTo>
                    <a:lnTo>
                      <a:pt x="2862" y="2099"/>
                    </a:lnTo>
                    <a:lnTo>
                      <a:pt x="2848" y="2123"/>
                    </a:lnTo>
                    <a:lnTo>
                      <a:pt x="2827" y="2143"/>
                    </a:lnTo>
                    <a:lnTo>
                      <a:pt x="2803" y="2159"/>
                    </a:lnTo>
                    <a:lnTo>
                      <a:pt x="2775" y="2169"/>
                    </a:lnTo>
                    <a:lnTo>
                      <a:pt x="2745" y="2173"/>
                    </a:lnTo>
                    <a:lnTo>
                      <a:pt x="131" y="2173"/>
                    </a:lnTo>
                    <a:lnTo>
                      <a:pt x="102" y="2169"/>
                    </a:lnTo>
                    <a:lnTo>
                      <a:pt x="74" y="2159"/>
                    </a:lnTo>
                    <a:lnTo>
                      <a:pt x="50" y="2143"/>
                    </a:lnTo>
                    <a:lnTo>
                      <a:pt x="30" y="2123"/>
                    </a:lnTo>
                    <a:lnTo>
                      <a:pt x="14" y="2099"/>
                    </a:lnTo>
                    <a:lnTo>
                      <a:pt x="4" y="2072"/>
                    </a:lnTo>
                    <a:lnTo>
                      <a:pt x="0" y="2042"/>
                    </a:lnTo>
                    <a:lnTo>
                      <a:pt x="0" y="132"/>
                    </a:lnTo>
                    <a:lnTo>
                      <a:pt x="4" y="101"/>
                    </a:lnTo>
                    <a:lnTo>
                      <a:pt x="14" y="74"/>
                    </a:lnTo>
                    <a:lnTo>
                      <a:pt x="30" y="49"/>
                    </a:lnTo>
                    <a:lnTo>
                      <a:pt x="50" y="29"/>
                    </a:lnTo>
                    <a:lnTo>
                      <a:pt x="74" y="13"/>
                    </a:lnTo>
                    <a:lnTo>
                      <a:pt x="102" y="3"/>
                    </a:lnTo>
                    <a:lnTo>
                      <a:pt x="131"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60" name="Rectangle 39"/>
              <p:cNvSpPr>
                <a:spLocks noChangeArrowheads="1"/>
              </p:cNvSpPr>
              <p:nvPr/>
            </p:nvSpPr>
            <p:spPr bwMode="auto">
              <a:xfrm>
                <a:off x="1077" y="2834"/>
                <a:ext cx="261" cy="283"/>
              </a:xfrm>
              <a:prstGeom prst="rect">
                <a:avLst/>
              </a:prstGeom>
              <a:solidFill>
                <a:srgbClr val="00B9F2"/>
              </a:solidFill>
              <a:ln w="0">
                <a:noFill/>
                <a:prstDash val="solid"/>
                <a:miter lim="800000"/>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61" name="Freeform 40"/>
              <p:cNvSpPr>
                <a:spLocks/>
              </p:cNvSpPr>
              <p:nvPr/>
            </p:nvSpPr>
            <p:spPr bwMode="auto">
              <a:xfrm>
                <a:off x="1077" y="2834"/>
                <a:ext cx="261" cy="283"/>
              </a:xfrm>
              <a:custGeom>
                <a:avLst/>
                <a:gdLst>
                  <a:gd name="T0" fmla="*/ 405 w 1305"/>
                  <a:gd name="T1" fmla="*/ 0 h 1419"/>
                  <a:gd name="T2" fmla="*/ 406 w 1305"/>
                  <a:gd name="T3" fmla="*/ 57 h 1419"/>
                  <a:gd name="T4" fmla="*/ 435 w 1305"/>
                  <a:gd name="T5" fmla="*/ 81 h 1419"/>
                  <a:gd name="T6" fmla="*/ 469 w 1305"/>
                  <a:gd name="T7" fmla="*/ 109 h 1419"/>
                  <a:gd name="T8" fmla="*/ 503 w 1305"/>
                  <a:gd name="T9" fmla="*/ 136 h 1419"/>
                  <a:gd name="T10" fmla="*/ 536 w 1305"/>
                  <a:gd name="T11" fmla="*/ 163 h 1419"/>
                  <a:gd name="T12" fmla="*/ 560 w 1305"/>
                  <a:gd name="T13" fmla="*/ 179 h 1419"/>
                  <a:gd name="T14" fmla="*/ 591 w 1305"/>
                  <a:gd name="T15" fmla="*/ 202 h 1419"/>
                  <a:gd name="T16" fmla="*/ 630 w 1305"/>
                  <a:gd name="T17" fmla="*/ 245 h 1419"/>
                  <a:gd name="T18" fmla="*/ 671 w 1305"/>
                  <a:gd name="T19" fmla="*/ 303 h 1419"/>
                  <a:gd name="T20" fmla="*/ 712 w 1305"/>
                  <a:gd name="T21" fmla="*/ 372 h 1419"/>
                  <a:gd name="T22" fmla="*/ 747 w 1305"/>
                  <a:gd name="T23" fmla="*/ 447 h 1419"/>
                  <a:gd name="T24" fmla="*/ 774 w 1305"/>
                  <a:gd name="T25" fmla="*/ 523 h 1419"/>
                  <a:gd name="T26" fmla="*/ 787 w 1305"/>
                  <a:gd name="T27" fmla="*/ 595 h 1419"/>
                  <a:gd name="T28" fmla="*/ 788 w 1305"/>
                  <a:gd name="T29" fmla="*/ 677 h 1419"/>
                  <a:gd name="T30" fmla="*/ 786 w 1305"/>
                  <a:gd name="T31" fmla="*/ 748 h 1419"/>
                  <a:gd name="T32" fmla="*/ 785 w 1305"/>
                  <a:gd name="T33" fmla="*/ 805 h 1419"/>
                  <a:gd name="T34" fmla="*/ 786 w 1305"/>
                  <a:gd name="T35" fmla="*/ 852 h 1419"/>
                  <a:gd name="T36" fmla="*/ 825 w 1305"/>
                  <a:gd name="T37" fmla="*/ 896 h 1419"/>
                  <a:gd name="T38" fmla="*/ 857 w 1305"/>
                  <a:gd name="T39" fmla="*/ 938 h 1419"/>
                  <a:gd name="T40" fmla="*/ 885 w 1305"/>
                  <a:gd name="T41" fmla="*/ 974 h 1419"/>
                  <a:gd name="T42" fmla="*/ 918 w 1305"/>
                  <a:gd name="T43" fmla="*/ 1012 h 1419"/>
                  <a:gd name="T44" fmla="*/ 949 w 1305"/>
                  <a:gd name="T45" fmla="*/ 1042 h 1419"/>
                  <a:gd name="T46" fmla="*/ 976 w 1305"/>
                  <a:gd name="T47" fmla="*/ 1036 h 1419"/>
                  <a:gd name="T48" fmla="*/ 1001 w 1305"/>
                  <a:gd name="T49" fmla="*/ 989 h 1419"/>
                  <a:gd name="T50" fmla="*/ 1024 w 1305"/>
                  <a:gd name="T51" fmla="*/ 928 h 1419"/>
                  <a:gd name="T52" fmla="*/ 1044 w 1305"/>
                  <a:gd name="T53" fmla="*/ 866 h 1419"/>
                  <a:gd name="T54" fmla="*/ 1056 w 1305"/>
                  <a:gd name="T55" fmla="*/ 811 h 1419"/>
                  <a:gd name="T56" fmla="*/ 1062 w 1305"/>
                  <a:gd name="T57" fmla="*/ 765 h 1419"/>
                  <a:gd name="T58" fmla="*/ 1088 w 1305"/>
                  <a:gd name="T59" fmla="*/ 708 h 1419"/>
                  <a:gd name="T60" fmla="*/ 1132 w 1305"/>
                  <a:gd name="T61" fmla="*/ 652 h 1419"/>
                  <a:gd name="T62" fmla="*/ 1184 w 1305"/>
                  <a:gd name="T63" fmla="*/ 598 h 1419"/>
                  <a:gd name="T64" fmla="*/ 1237 w 1305"/>
                  <a:gd name="T65" fmla="*/ 552 h 1419"/>
                  <a:gd name="T66" fmla="*/ 1281 w 1305"/>
                  <a:gd name="T67" fmla="*/ 519 h 1419"/>
                  <a:gd name="T68" fmla="*/ 1305 w 1305"/>
                  <a:gd name="T69" fmla="*/ 504 h 1419"/>
                  <a:gd name="T70" fmla="*/ 0 w 1305"/>
                  <a:gd name="T71" fmla="*/ 1419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5" h="1419">
                    <a:moveTo>
                      <a:pt x="0" y="0"/>
                    </a:moveTo>
                    <a:lnTo>
                      <a:pt x="405" y="0"/>
                    </a:lnTo>
                    <a:lnTo>
                      <a:pt x="405" y="30"/>
                    </a:lnTo>
                    <a:lnTo>
                      <a:pt x="406" y="57"/>
                    </a:lnTo>
                    <a:lnTo>
                      <a:pt x="420" y="69"/>
                    </a:lnTo>
                    <a:lnTo>
                      <a:pt x="435" y="81"/>
                    </a:lnTo>
                    <a:lnTo>
                      <a:pt x="455" y="97"/>
                    </a:lnTo>
                    <a:lnTo>
                      <a:pt x="469" y="109"/>
                    </a:lnTo>
                    <a:lnTo>
                      <a:pt x="485" y="123"/>
                    </a:lnTo>
                    <a:lnTo>
                      <a:pt x="503" y="136"/>
                    </a:lnTo>
                    <a:lnTo>
                      <a:pt x="520" y="151"/>
                    </a:lnTo>
                    <a:lnTo>
                      <a:pt x="536" y="163"/>
                    </a:lnTo>
                    <a:lnTo>
                      <a:pt x="550" y="173"/>
                    </a:lnTo>
                    <a:lnTo>
                      <a:pt x="560" y="179"/>
                    </a:lnTo>
                    <a:lnTo>
                      <a:pt x="574" y="187"/>
                    </a:lnTo>
                    <a:lnTo>
                      <a:pt x="591" y="202"/>
                    </a:lnTo>
                    <a:lnTo>
                      <a:pt x="609" y="221"/>
                    </a:lnTo>
                    <a:lnTo>
                      <a:pt x="630" y="245"/>
                    </a:lnTo>
                    <a:lnTo>
                      <a:pt x="651" y="273"/>
                    </a:lnTo>
                    <a:lnTo>
                      <a:pt x="671" y="303"/>
                    </a:lnTo>
                    <a:lnTo>
                      <a:pt x="693" y="337"/>
                    </a:lnTo>
                    <a:lnTo>
                      <a:pt x="712" y="372"/>
                    </a:lnTo>
                    <a:lnTo>
                      <a:pt x="732" y="410"/>
                    </a:lnTo>
                    <a:lnTo>
                      <a:pt x="747" y="447"/>
                    </a:lnTo>
                    <a:lnTo>
                      <a:pt x="762" y="485"/>
                    </a:lnTo>
                    <a:lnTo>
                      <a:pt x="774" y="523"/>
                    </a:lnTo>
                    <a:lnTo>
                      <a:pt x="782" y="560"/>
                    </a:lnTo>
                    <a:lnTo>
                      <a:pt x="787" y="595"/>
                    </a:lnTo>
                    <a:lnTo>
                      <a:pt x="788" y="635"/>
                    </a:lnTo>
                    <a:lnTo>
                      <a:pt x="788" y="677"/>
                    </a:lnTo>
                    <a:lnTo>
                      <a:pt x="787" y="724"/>
                    </a:lnTo>
                    <a:lnTo>
                      <a:pt x="786" y="748"/>
                    </a:lnTo>
                    <a:lnTo>
                      <a:pt x="785" y="777"/>
                    </a:lnTo>
                    <a:lnTo>
                      <a:pt x="785" y="805"/>
                    </a:lnTo>
                    <a:lnTo>
                      <a:pt x="785" y="832"/>
                    </a:lnTo>
                    <a:lnTo>
                      <a:pt x="786" y="852"/>
                    </a:lnTo>
                    <a:lnTo>
                      <a:pt x="805" y="873"/>
                    </a:lnTo>
                    <a:lnTo>
                      <a:pt x="825" y="896"/>
                    </a:lnTo>
                    <a:lnTo>
                      <a:pt x="846" y="925"/>
                    </a:lnTo>
                    <a:lnTo>
                      <a:pt x="857" y="938"/>
                    </a:lnTo>
                    <a:lnTo>
                      <a:pt x="871" y="955"/>
                    </a:lnTo>
                    <a:lnTo>
                      <a:pt x="885" y="974"/>
                    </a:lnTo>
                    <a:lnTo>
                      <a:pt x="901" y="994"/>
                    </a:lnTo>
                    <a:lnTo>
                      <a:pt x="918" y="1012"/>
                    </a:lnTo>
                    <a:lnTo>
                      <a:pt x="935" y="1029"/>
                    </a:lnTo>
                    <a:lnTo>
                      <a:pt x="949" y="1042"/>
                    </a:lnTo>
                    <a:lnTo>
                      <a:pt x="964" y="1051"/>
                    </a:lnTo>
                    <a:lnTo>
                      <a:pt x="976" y="1036"/>
                    </a:lnTo>
                    <a:lnTo>
                      <a:pt x="988" y="1014"/>
                    </a:lnTo>
                    <a:lnTo>
                      <a:pt x="1001" y="989"/>
                    </a:lnTo>
                    <a:lnTo>
                      <a:pt x="1013" y="960"/>
                    </a:lnTo>
                    <a:lnTo>
                      <a:pt x="1024" y="928"/>
                    </a:lnTo>
                    <a:lnTo>
                      <a:pt x="1035" y="896"/>
                    </a:lnTo>
                    <a:lnTo>
                      <a:pt x="1044" y="866"/>
                    </a:lnTo>
                    <a:lnTo>
                      <a:pt x="1051" y="837"/>
                    </a:lnTo>
                    <a:lnTo>
                      <a:pt x="1056" y="811"/>
                    </a:lnTo>
                    <a:lnTo>
                      <a:pt x="1058" y="792"/>
                    </a:lnTo>
                    <a:lnTo>
                      <a:pt x="1062" y="765"/>
                    </a:lnTo>
                    <a:lnTo>
                      <a:pt x="1073" y="737"/>
                    </a:lnTo>
                    <a:lnTo>
                      <a:pt x="1088" y="708"/>
                    </a:lnTo>
                    <a:lnTo>
                      <a:pt x="1109" y="679"/>
                    </a:lnTo>
                    <a:lnTo>
                      <a:pt x="1132" y="652"/>
                    </a:lnTo>
                    <a:lnTo>
                      <a:pt x="1157" y="624"/>
                    </a:lnTo>
                    <a:lnTo>
                      <a:pt x="1184" y="598"/>
                    </a:lnTo>
                    <a:lnTo>
                      <a:pt x="1212" y="574"/>
                    </a:lnTo>
                    <a:lnTo>
                      <a:pt x="1237" y="552"/>
                    </a:lnTo>
                    <a:lnTo>
                      <a:pt x="1260" y="533"/>
                    </a:lnTo>
                    <a:lnTo>
                      <a:pt x="1281" y="519"/>
                    </a:lnTo>
                    <a:lnTo>
                      <a:pt x="1291" y="510"/>
                    </a:lnTo>
                    <a:lnTo>
                      <a:pt x="1305" y="504"/>
                    </a:lnTo>
                    <a:lnTo>
                      <a:pt x="1305" y="1419"/>
                    </a:lnTo>
                    <a:lnTo>
                      <a:pt x="0" y="1419"/>
                    </a:lnTo>
                    <a:lnTo>
                      <a:pt x="0" y="0"/>
                    </a:lnTo>
                    <a:close/>
                  </a:path>
                </a:pathLst>
              </a:custGeom>
              <a:solidFill>
                <a:srgbClr val="288135"/>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62" name="Freeform 41"/>
              <p:cNvSpPr>
                <a:spLocks/>
              </p:cNvSpPr>
              <p:nvPr/>
            </p:nvSpPr>
            <p:spPr bwMode="auto">
              <a:xfrm>
                <a:off x="1077" y="2834"/>
                <a:ext cx="261" cy="283"/>
              </a:xfrm>
              <a:custGeom>
                <a:avLst/>
                <a:gdLst>
                  <a:gd name="T0" fmla="*/ 308 w 1305"/>
                  <a:gd name="T1" fmla="*/ 0 h 1419"/>
                  <a:gd name="T2" fmla="*/ 310 w 1305"/>
                  <a:gd name="T3" fmla="*/ 55 h 1419"/>
                  <a:gd name="T4" fmla="*/ 314 w 1305"/>
                  <a:gd name="T5" fmla="*/ 97 h 1419"/>
                  <a:gd name="T6" fmla="*/ 324 w 1305"/>
                  <a:gd name="T7" fmla="*/ 117 h 1419"/>
                  <a:gd name="T8" fmla="*/ 345 w 1305"/>
                  <a:gd name="T9" fmla="*/ 132 h 1419"/>
                  <a:gd name="T10" fmla="*/ 376 w 1305"/>
                  <a:gd name="T11" fmla="*/ 157 h 1419"/>
                  <a:gd name="T12" fmla="*/ 415 w 1305"/>
                  <a:gd name="T13" fmla="*/ 190 h 1419"/>
                  <a:gd name="T14" fmla="*/ 455 w 1305"/>
                  <a:gd name="T15" fmla="*/ 222 h 1419"/>
                  <a:gd name="T16" fmla="*/ 492 w 1305"/>
                  <a:gd name="T17" fmla="*/ 250 h 1419"/>
                  <a:gd name="T18" fmla="*/ 521 w 1305"/>
                  <a:gd name="T19" fmla="*/ 267 h 1419"/>
                  <a:gd name="T20" fmla="*/ 548 w 1305"/>
                  <a:gd name="T21" fmla="*/ 289 h 1419"/>
                  <a:gd name="T22" fmla="*/ 579 w 1305"/>
                  <a:gd name="T23" fmla="*/ 332 h 1419"/>
                  <a:gd name="T24" fmla="*/ 613 w 1305"/>
                  <a:gd name="T25" fmla="*/ 390 h 1419"/>
                  <a:gd name="T26" fmla="*/ 646 w 1305"/>
                  <a:gd name="T27" fmla="*/ 456 h 1419"/>
                  <a:gd name="T28" fmla="*/ 671 w 1305"/>
                  <a:gd name="T29" fmla="*/ 520 h 1419"/>
                  <a:gd name="T30" fmla="*/ 688 w 1305"/>
                  <a:gd name="T31" fmla="*/ 578 h 1419"/>
                  <a:gd name="T32" fmla="*/ 693 w 1305"/>
                  <a:gd name="T33" fmla="*/ 626 h 1419"/>
                  <a:gd name="T34" fmla="*/ 692 w 1305"/>
                  <a:gd name="T35" fmla="*/ 681 h 1419"/>
                  <a:gd name="T36" fmla="*/ 690 w 1305"/>
                  <a:gd name="T37" fmla="*/ 742 h 1419"/>
                  <a:gd name="T38" fmla="*/ 689 w 1305"/>
                  <a:gd name="T39" fmla="*/ 801 h 1419"/>
                  <a:gd name="T40" fmla="*/ 690 w 1305"/>
                  <a:gd name="T41" fmla="*/ 855 h 1419"/>
                  <a:gd name="T42" fmla="*/ 698 w 1305"/>
                  <a:gd name="T43" fmla="*/ 896 h 1419"/>
                  <a:gd name="T44" fmla="*/ 712 w 1305"/>
                  <a:gd name="T45" fmla="*/ 916 h 1419"/>
                  <a:gd name="T46" fmla="*/ 734 w 1305"/>
                  <a:gd name="T47" fmla="*/ 937 h 1419"/>
                  <a:gd name="T48" fmla="*/ 763 w 1305"/>
                  <a:gd name="T49" fmla="*/ 973 h 1419"/>
                  <a:gd name="T50" fmla="*/ 799 w 1305"/>
                  <a:gd name="T51" fmla="*/ 1020 h 1419"/>
                  <a:gd name="T52" fmla="*/ 840 w 1305"/>
                  <a:gd name="T53" fmla="*/ 1070 h 1419"/>
                  <a:gd name="T54" fmla="*/ 884 w 1305"/>
                  <a:gd name="T55" fmla="*/ 1112 h 1419"/>
                  <a:gd name="T56" fmla="*/ 930 w 1305"/>
                  <a:gd name="T57" fmla="*/ 1141 h 1419"/>
                  <a:gd name="T58" fmla="*/ 977 w 1305"/>
                  <a:gd name="T59" fmla="*/ 1148 h 1419"/>
                  <a:gd name="T60" fmla="*/ 1018 w 1305"/>
                  <a:gd name="T61" fmla="*/ 1129 h 1419"/>
                  <a:gd name="T62" fmla="*/ 1056 w 1305"/>
                  <a:gd name="T63" fmla="*/ 1088 h 1419"/>
                  <a:gd name="T64" fmla="*/ 1087 w 1305"/>
                  <a:gd name="T65" fmla="*/ 1031 h 1419"/>
                  <a:gd name="T66" fmla="*/ 1112 w 1305"/>
                  <a:gd name="T67" fmla="*/ 967 h 1419"/>
                  <a:gd name="T68" fmla="*/ 1133 w 1305"/>
                  <a:gd name="T69" fmla="*/ 903 h 1419"/>
                  <a:gd name="T70" fmla="*/ 1146 w 1305"/>
                  <a:gd name="T71" fmla="*/ 847 h 1419"/>
                  <a:gd name="T72" fmla="*/ 1154 w 1305"/>
                  <a:gd name="T73" fmla="*/ 806 h 1419"/>
                  <a:gd name="T74" fmla="*/ 1157 w 1305"/>
                  <a:gd name="T75" fmla="*/ 781 h 1419"/>
                  <a:gd name="T76" fmla="*/ 1177 w 1305"/>
                  <a:gd name="T77" fmla="*/ 748 h 1419"/>
                  <a:gd name="T78" fmla="*/ 1209 w 1305"/>
                  <a:gd name="T79" fmla="*/ 711 h 1419"/>
                  <a:gd name="T80" fmla="*/ 1248 w 1305"/>
                  <a:gd name="T81" fmla="*/ 672 h 1419"/>
                  <a:gd name="T82" fmla="*/ 1288 w 1305"/>
                  <a:gd name="T83" fmla="*/ 637 h 1419"/>
                  <a:gd name="T84" fmla="*/ 1305 w 1305"/>
                  <a:gd name="T85" fmla="*/ 1419 h 1419"/>
                  <a:gd name="T86" fmla="*/ 0 w 1305"/>
                  <a:gd name="T87" fmla="*/ 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5" h="1419">
                    <a:moveTo>
                      <a:pt x="0" y="0"/>
                    </a:moveTo>
                    <a:lnTo>
                      <a:pt x="308" y="0"/>
                    </a:lnTo>
                    <a:lnTo>
                      <a:pt x="310" y="29"/>
                    </a:lnTo>
                    <a:lnTo>
                      <a:pt x="310" y="55"/>
                    </a:lnTo>
                    <a:lnTo>
                      <a:pt x="312" y="78"/>
                    </a:lnTo>
                    <a:lnTo>
                      <a:pt x="314" y="97"/>
                    </a:lnTo>
                    <a:lnTo>
                      <a:pt x="318" y="110"/>
                    </a:lnTo>
                    <a:lnTo>
                      <a:pt x="324" y="117"/>
                    </a:lnTo>
                    <a:lnTo>
                      <a:pt x="333" y="122"/>
                    </a:lnTo>
                    <a:lnTo>
                      <a:pt x="345" y="132"/>
                    </a:lnTo>
                    <a:lnTo>
                      <a:pt x="359" y="143"/>
                    </a:lnTo>
                    <a:lnTo>
                      <a:pt x="376" y="157"/>
                    </a:lnTo>
                    <a:lnTo>
                      <a:pt x="395" y="173"/>
                    </a:lnTo>
                    <a:lnTo>
                      <a:pt x="415" y="190"/>
                    </a:lnTo>
                    <a:lnTo>
                      <a:pt x="435" y="205"/>
                    </a:lnTo>
                    <a:lnTo>
                      <a:pt x="455" y="222"/>
                    </a:lnTo>
                    <a:lnTo>
                      <a:pt x="474" y="237"/>
                    </a:lnTo>
                    <a:lnTo>
                      <a:pt x="492" y="250"/>
                    </a:lnTo>
                    <a:lnTo>
                      <a:pt x="508" y="260"/>
                    </a:lnTo>
                    <a:lnTo>
                      <a:pt x="521" y="267"/>
                    </a:lnTo>
                    <a:lnTo>
                      <a:pt x="533" y="276"/>
                    </a:lnTo>
                    <a:lnTo>
                      <a:pt x="548" y="289"/>
                    </a:lnTo>
                    <a:lnTo>
                      <a:pt x="564" y="309"/>
                    </a:lnTo>
                    <a:lnTo>
                      <a:pt x="579" y="332"/>
                    </a:lnTo>
                    <a:lnTo>
                      <a:pt x="596" y="360"/>
                    </a:lnTo>
                    <a:lnTo>
                      <a:pt x="613" y="390"/>
                    </a:lnTo>
                    <a:lnTo>
                      <a:pt x="630" y="422"/>
                    </a:lnTo>
                    <a:lnTo>
                      <a:pt x="646" y="456"/>
                    </a:lnTo>
                    <a:lnTo>
                      <a:pt x="659" y="488"/>
                    </a:lnTo>
                    <a:lnTo>
                      <a:pt x="671" y="520"/>
                    </a:lnTo>
                    <a:lnTo>
                      <a:pt x="681" y="550"/>
                    </a:lnTo>
                    <a:lnTo>
                      <a:pt x="688" y="578"/>
                    </a:lnTo>
                    <a:lnTo>
                      <a:pt x="692" y="602"/>
                    </a:lnTo>
                    <a:lnTo>
                      <a:pt x="693" y="626"/>
                    </a:lnTo>
                    <a:lnTo>
                      <a:pt x="693" y="653"/>
                    </a:lnTo>
                    <a:lnTo>
                      <a:pt x="692" y="681"/>
                    </a:lnTo>
                    <a:lnTo>
                      <a:pt x="690" y="711"/>
                    </a:lnTo>
                    <a:lnTo>
                      <a:pt x="690" y="742"/>
                    </a:lnTo>
                    <a:lnTo>
                      <a:pt x="689" y="772"/>
                    </a:lnTo>
                    <a:lnTo>
                      <a:pt x="689" y="801"/>
                    </a:lnTo>
                    <a:lnTo>
                      <a:pt x="689" y="829"/>
                    </a:lnTo>
                    <a:lnTo>
                      <a:pt x="690" y="855"/>
                    </a:lnTo>
                    <a:lnTo>
                      <a:pt x="693" y="878"/>
                    </a:lnTo>
                    <a:lnTo>
                      <a:pt x="698" y="896"/>
                    </a:lnTo>
                    <a:lnTo>
                      <a:pt x="704" y="909"/>
                    </a:lnTo>
                    <a:lnTo>
                      <a:pt x="712" y="916"/>
                    </a:lnTo>
                    <a:lnTo>
                      <a:pt x="722" y="924"/>
                    </a:lnTo>
                    <a:lnTo>
                      <a:pt x="734" y="937"/>
                    </a:lnTo>
                    <a:lnTo>
                      <a:pt x="747" y="954"/>
                    </a:lnTo>
                    <a:lnTo>
                      <a:pt x="763" y="973"/>
                    </a:lnTo>
                    <a:lnTo>
                      <a:pt x="780" y="996"/>
                    </a:lnTo>
                    <a:lnTo>
                      <a:pt x="799" y="1020"/>
                    </a:lnTo>
                    <a:lnTo>
                      <a:pt x="819" y="1046"/>
                    </a:lnTo>
                    <a:lnTo>
                      <a:pt x="840" y="1070"/>
                    </a:lnTo>
                    <a:lnTo>
                      <a:pt x="862" y="1092"/>
                    </a:lnTo>
                    <a:lnTo>
                      <a:pt x="884" y="1112"/>
                    </a:lnTo>
                    <a:lnTo>
                      <a:pt x="907" y="1129"/>
                    </a:lnTo>
                    <a:lnTo>
                      <a:pt x="930" y="1141"/>
                    </a:lnTo>
                    <a:lnTo>
                      <a:pt x="954" y="1148"/>
                    </a:lnTo>
                    <a:lnTo>
                      <a:pt x="977" y="1148"/>
                    </a:lnTo>
                    <a:lnTo>
                      <a:pt x="999" y="1142"/>
                    </a:lnTo>
                    <a:lnTo>
                      <a:pt x="1018" y="1129"/>
                    </a:lnTo>
                    <a:lnTo>
                      <a:pt x="1037" y="1111"/>
                    </a:lnTo>
                    <a:lnTo>
                      <a:pt x="1056" y="1088"/>
                    </a:lnTo>
                    <a:lnTo>
                      <a:pt x="1071" y="1061"/>
                    </a:lnTo>
                    <a:lnTo>
                      <a:pt x="1087" y="1031"/>
                    </a:lnTo>
                    <a:lnTo>
                      <a:pt x="1100" y="1000"/>
                    </a:lnTo>
                    <a:lnTo>
                      <a:pt x="1112" y="967"/>
                    </a:lnTo>
                    <a:lnTo>
                      <a:pt x="1123" y="934"/>
                    </a:lnTo>
                    <a:lnTo>
                      <a:pt x="1133" y="903"/>
                    </a:lnTo>
                    <a:lnTo>
                      <a:pt x="1140" y="874"/>
                    </a:lnTo>
                    <a:lnTo>
                      <a:pt x="1146" y="847"/>
                    </a:lnTo>
                    <a:lnTo>
                      <a:pt x="1151" y="824"/>
                    </a:lnTo>
                    <a:lnTo>
                      <a:pt x="1154" y="806"/>
                    </a:lnTo>
                    <a:lnTo>
                      <a:pt x="1155" y="793"/>
                    </a:lnTo>
                    <a:lnTo>
                      <a:pt x="1157" y="781"/>
                    </a:lnTo>
                    <a:lnTo>
                      <a:pt x="1164" y="765"/>
                    </a:lnTo>
                    <a:lnTo>
                      <a:pt x="1177" y="748"/>
                    </a:lnTo>
                    <a:lnTo>
                      <a:pt x="1191" y="730"/>
                    </a:lnTo>
                    <a:lnTo>
                      <a:pt x="1209" y="711"/>
                    </a:lnTo>
                    <a:lnTo>
                      <a:pt x="1229" y="691"/>
                    </a:lnTo>
                    <a:lnTo>
                      <a:pt x="1248" y="672"/>
                    </a:lnTo>
                    <a:lnTo>
                      <a:pt x="1268" y="654"/>
                    </a:lnTo>
                    <a:lnTo>
                      <a:pt x="1288" y="637"/>
                    </a:lnTo>
                    <a:lnTo>
                      <a:pt x="1305" y="621"/>
                    </a:lnTo>
                    <a:lnTo>
                      <a:pt x="1305" y="1419"/>
                    </a:lnTo>
                    <a:lnTo>
                      <a:pt x="0" y="1419"/>
                    </a:lnTo>
                    <a:lnTo>
                      <a:pt x="0" y="0"/>
                    </a:lnTo>
                    <a:close/>
                  </a:path>
                </a:pathLst>
              </a:custGeom>
              <a:solidFill>
                <a:srgbClr val="AAD04B"/>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63" name="Freeform 42"/>
              <p:cNvSpPr>
                <a:spLocks/>
              </p:cNvSpPr>
              <p:nvPr/>
            </p:nvSpPr>
            <p:spPr bwMode="auto">
              <a:xfrm>
                <a:off x="1077" y="3004"/>
                <a:ext cx="117" cy="113"/>
              </a:xfrm>
              <a:custGeom>
                <a:avLst/>
                <a:gdLst>
                  <a:gd name="T0" fmla="*/ 0 w 584"/>
                  <a:gd name="T1" fmla="*/ 0 h 566"/>
                  <a:gd name="T2" fmla="*/ 54 w 584"/>
                  <a:gd name="T3" fmla="*/ 46 h 566"/>
                  <a:gd name="T4" fmla="*/ 113 w 584"/>
                  <a:gd name="T5" fmla="*/ 89 h 566"/>
                  <a:gd name="T6" fmla="*/ 173 w 584"/>
                  <a:gd name="T7" fmla="*/ 130 h 566"/>
                  <a:gd name="T8" fmla="*/ 233 w 584"/>
                  <a:gd name="T9" fmla="*/ 166 h 566"/>
                  <a:gd name="T10" fmla="*/ 293 w 584"/>
                  <a:gd name="T11" fmla="*/ 200 h 566"/>
                  <a:gd name="T12" fmla="*/ 348 w 584"/>
                  <a:gd name="T13" fmla="*/ 231 h 566"/>
                  <a:gd name="T14" fmla="*/ 382 w 584"/>
                  <a:gd name="T15" fmla="*/ 252 h 566"/>
                  <a:gd name="T16" fmla="*/ 412 w 584"/>
                  <a:gd name="T17" fmla="*/ 277 h 566"/>
                  <a:gd name="T18" fmla="*/ 439 w 584"/>
                  <a:gd name="T19" fmla="*/ 306 h 566"/>
                  <a:gd name="T20" fmla="*/ 463 w 584"/>
                  <a:gd name="T21" fmla="*/ 338 h 566"/>
                  <a:gd name="T22" fmla="*/ 484 w 584"/>
                  <a:gd name="T23" fmla="*/ 369 h 566"/>
                  <a:gd name="T24" fmla="*/ 502 w 584"/>
                  <a:gd name="T25" fmla="*/ 403 h 566"/>
                  <a:gd name="T26" fmla="*/ 519 w 584"/>
                  <a:gd name="T27" fmla="*/ 436 h 566"/>
                  <a:gd name="T28" fmla="*/ 533 w 584"/>
                  <a:gd name="T29" fmla="*/ 467 h 566"/>
                  <a:gd name="T30" fmla="*/ 547 w 584"/>
                  <a:gd name="T31" fmla="*/ 497 h 566"/>
                  <a:gd name="T32" fmla="*/ 560 w 584"/>
                  <a:gd name="T33" fmla="*/ 524 h 566"/>
                  <a:gd name="T34" fmla="*/ 572 w 584"/>
                  <a:gd name="T35" fmla="*/ 547 h 566"/>
                  <a:gd name="T36" fmla="*/ 584 w 584"/>
                  <a:gd name="T37" fmla="*/ 566 h 566"/>
                  <a:gd name="T38" fmla="*/ 0 w 584"/>
                  <a:gd name="T39" fmla="*/ 566 h 566"/>
                  <a:gd name="T40" fmla="*/ 0 w 584"/>
                  <a:gd name="T4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566">
                    <a:moveTo>
                      <a:pt x="0" y="0"/>
                    </a:moveTo>
                    <a:lnTo>
                      <a:pt x="54" y="46"/>
                    </a:lnTo>
                    <a:lnTo>
                      <a:pt x="113" y="89"/>
                    </a:lnTo>
                    <a:lnTo>
                      <a:pt x="173" y="130"/>
                    </a:lnTo>
                    <a:lnTo>
                      <a:pt x="233" y="166"/>
                    </a:lnTo>
                    <a:lnTo>
                      <a:pt x="293" y="200"/>
                    </a:lnTo>
                    <a:lnTo>
                      <a:pt x="348" y="231"/>
                    </a:lnTo>
                    <a:lnTo>
                      <a:pt x="382" y="252"/>
                    </a:lnTo>
                    <a:lnTo>
                      <a:pt x="412" y="277"/>
                    </a:lnTo>
                    <a:lnTo>
                      <a:pt x="439" y="306"/>
                    </a:lnTo>
                    <a:lnTo>
                      <a:pt x="463" y="338"/>
                    </a:lnTo>
                    <a:lnTo>
                      <a:pt x="484" y="369"/>
                    </a:lnTo>
                    <a:lnTo>
                      <a:pt x="502" y="403"/>
                    </a:lnTo>
                    <a:lnTo>
                      <a:pt x="519" y="436"/>
                    </a:lnTo>
                    <a:lnTo>
                      <a:pt x="533" y="467"/>
                    </a:lnTo>
                    <a:lnTo>
                      <a:pt x="547" y="497"/>
                    </a:lnTo>
                    <a:lnTo>
                      <a:pt x="560" y="524"/>
                    </a:lnTo>
                    <a:lnTo>
                      <a:pt x="572" y="547"/>
                    </a:lnTo>
                    <a:lnTo>
                      <a:pt x="584" y="566"/>
                    </a:lnTo>
                    <a:lnTo>
                      <a:pt x="0" y="566"/>
                    </a:lnTo>
                    <a:lnTo>
                      <a:pt x="0" y="0"/>
                    </a:lnTo>
                    <a:close/>
                  </a:path>
                </a:pathLst>
              </a:custGeom>
              <a:solidFill>
                <a:srgbClr val="D07507"/>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64" name="Freeform 43"/>
              <p:cNvSpPr>
                <a:spLocks/>
              </p:cNvSpPr>
              <p:nvPr/>
            </p:nvSpPr>
            <p:spPr bwMode="auto">
              <a:xfrm>
                <a:off x="1077" y="3047"/>
                <a:ext cx="79" cy="70"/>
              </a:xfrm>
              <a:custGeom>
                <a:avLst/>
                <a:gdLst>
                  <a:gd name="T0" fmla="*/ 0 w 393"/>
                  <a:gd name="T1" fmla="*/ 0 h 352"/>
                  <a:gd name="T2" fmla="*/ 53 w 393"/>
                  <a:gd name="T3" fmla="*/ 20 h 352"/>
                  <a:gd name="T4" fmla="*/ 108 w 393"/>
                  <a:gd name="T5" fmla="*/ 40 h 352"/>
                  <a:gd name="T6" fmla="*/ 163 w 393"/>
                  <a:gd name="T7" fmla="*/ 61 h 352"/>
                  <a:gd name="T8" fmla="*/ 218 w 393"/>
                  <a:gd name="T9" fmla="*/ 84 h 352"/>
                  <a:gd name="T10" fmla="*/ 270 w 393"/>
                  <a:gd name="T11" fmla="*/ 111 h 352"/>
                  <a:gd name="T12" fmla="*/ 295 w 393"/>
                  <a:gd name="T13" fmla="*/ 130 h 352"/>
                  <a:gd name="T14" fmla="*/ 318 w 393"/>
                  <a:gd name="T15" fmla="*/ 152 h 352"/>
                  <a:gd name="T16" fmla="*/ 336 w 393"/>
                  <a:gd name="T17" fmla="*/ 177 h 352"/>
                  <a:gd name="T18" fmla="*/ 352 w 393"/>
                  <a:gd name="T19" fmla="*/ 204 h 352"/>
                  <a:gd name="T20" fmla="*/ 365 w 393"/>
                  <a:gd name="T21" fmla="*/ 233 h 352"/>
                  <a:gd name="T22" fmla="*/ 375 w 393"/>
                  <a:gd name="T23" fmla="*/ 263 h 352"/>
                  <a:gd name="T24" fmla="*/ 383 w 393"/>
                  <a:gd name="T25" fmla="*/ 293 h 352"/>
                  <a:gd name="T26" fmla="*/ 389 w 393"/>
                  <a:gd name="T27" fmla="*/ 323 h 352"/>
                  <a:gd name="T28" fmla="*/ 393 w 393"/>
                  <a:gd name="T29" fmla="*/ 352 h 352"/>
                  <a:gd name="T30" fmla="*/ 0 w 393"/>
                  <a:gd name="T31" fmla="*/ 352 h 352"/>
                  <a:gd name="T32" fmla="*/ 0 w 393"/>
                  <a:gd name="T3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352">
                    <a:moveTo>
                      <a:pt x="0" y="0"/>
                    </a:moveTo>
                    <a:lnTo>
                      <a:pt x="53" y="20"/>
                    </a:lnTo>
                    <a:lnTo>
                      <a:pt x="108" y="40"/>
                    </a:lnTo>
                    <a:lnTo>
                      <a:pt x="163" y="61"/>
                    </a:lnTo>
                    <a:lnTo>
                      <a:pt x="218" y="84"/>
                    </a:lnTo>
                    <a:lnTo>
                      <a:pt x="270" y="111"/>
                    </a:lnTo>
                    <a:lnTo>
                      <a:pt x="295" y="130"/>
                    </a:lnTo>
                    <a:lnTo>
                      <a:pt x="318" y="152"/>
                    </a:lnTo>
                    <a:lnTo>
                      <a:pt x="336" y="177"/>
                    </a:lnTo>
                    <a:lnTo>
                      <a:pt x="352" y="204"/>
                    </a:lnTo>
                    <a:lnTo>
                      <a:pt x="365" y="233"/>
                    </a:lnTo>
                    <a:lnTo>
                      <a:pt x="375" y="263"/>
                    </a:lnTo>
                    <a:lnTo>
                      <a:pt x="383" y="293"/>
                    </a:lnTo>
                    <a:lnTo>
                      <a:pt x="389" y="323"/>
                    </a:lnTo>
                    <a:lnTo>
                      <a:pt x="393" y="352"/>
                    </a:lnTo>
                    <a:lnTo>
                      <a:pt x="0" y="352"/>
                    </a:lnTo>
                    <a:lnTo>
                      <a:pt x="0" y="0"/>
                    </a:lnTo>
                    <a:close/>
                  </a:path>
                </a:pathLst>
              </a:custGeom>
              <a:solidFill>
                <a:srgbClr val="FABE3C"/>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65" name="Freeform 44"/>
              <p:cNvSpPr>
                <a:spLocks noEditPoints="1"/>
              </p:cNvSpPr>
              <p:nvPr/>
            </p:nvSpPr>
            <p:spPr bwMode="auto">
              <a:xfrm>
                <a:off x="1082" y="2886"/>
                <a:ext cx="80" cy="188"/>
              </a:xfrm>
              <a:custGeom>
                <a:avLst/>
                <a:gdLst>
                  <a:gd name="T0" fmla="*/ 225 w 401"/>
                  <a:gd name="T1" fmla="*/ 715 h 939"/>
                  <a:gd name="T2" fmla="*/ 269 w 401"/>
                  <a:gd name="T3" fmla="*/ 737 h 939"/>
                  <a:gd name="T4" fmla="*/ 300 w 401"/>
                  <a:gd name="T5" fmla="*/ 775 h 939"/>
                  <a:gd name="T6" fmla="*/ 312 w 401"/>
                  <a:gd name="T7" fmla="*/ 825 h 939"/>
                  <a:gd name="T8" fmla="*/ 300 w 401"/>
                  <a:gd name="T9" fmla="*/ 875 h 939"/>
                  <a:gd name="T10" fmla="*/ 269 w 401"/>
                  <a:gd name="T11" fmla="*/ 913 h 939"/>
                  <a:gd name="T12" fmla="*/ 225 w 401"/>
                  <a:gd name="T13" fmla="*/ 935 h 939"/>
                  <a:gd name="T14" fmla="*/ 173 w 401"/>
                  <a:gd name="T15" fmla="*/ 935 h 939"/>
                  <a:gd name="T16" fmla="*/ 128 w 401"/>
                  <a:gd name="T17" fmla="*/ 913 h 939"/>
                  <a:gd name="T18" fmla="*/ 97 w 401"/>
                  <a:gd name="T19" fmla="*/ 875 h 939"/>
                  <a:gd name="T20" fmla="*/ 84 w 401"/>
                  <a:gd name="T21" fmla="*/ 825 h 939"/>
                  <a:gd name="T22" fmla="*/ 97 w 401"/>
                  <a:gd name="T23" fmla="*/ 775 h 939"/>
                  <a:gd name="T24" fmla="*/ 128 w 401"/>
                  <a:gd name="T25" fmla="*/ 737 h 939"/>
                  <a:gd name="T26" fmla="*/ 173 w 401"/>
                  <a:gd name="T27" fmla="*/ 715 h 939"/>
                  <a:gd name="T28" fmla="*/ 328 w 401"/>
                  <a:gd name="T29" fmla="*/ 252 h 939"/>
                  <a:gd name="T30" fmla="*/ 365 w 401"/>
                  <a:gd name="T31" fmla="*/ 263 h 939"/>
                  <a:gd name="T32" fmla="*/ 392 w 401"/>
                  <a:gd name="T33" fmla="*/ 289 h 939"/>
                  <a:gd name="T34" fmla="*/ 401 w 401"/>
                  <a:gd name="T35" fmla="*/ 327 h 939"/>
                  <a:gd name="T36" fmla="*/ 392 w 401"/>
                  <a:gd name="T37" fmla="*/ 364 h 939"/>
                  <a:gd name="T38" fmla="*/ 365 w 401"/>
                  <a:gd name="T39" fmla="*/ 391 h 939"/>
                  <a:gd name="T40" fmla="*/ 328 w 401"/>
                  <a:gd name="T41" fmla="*/ 401 h 939"/>
                  <a:gd name="T42" fmla="*/ 290 w 401"/>
                  <a:gd name="T43" fmla="*/ 391 h 939"/>
                  <a:gd name="T44" fmla="*/ 263 w 401"/>
                  <a:gd name="T45" fmla="*/ 364 h 939"/>
                  <a:gd name="T46" fmla="*/ 254 w 401"/>
                  <a:gd name="T47" fmla="*/ 327 h 939"/>
                  <a:gd name="T48" fmla="*/ 263 w 401"/>
                  <a:gd name="T49" fmla="*/ 289 h 939"/>
                  <a:gd name="T50" fmla="*/ 290 w 401"/>
                  <a:gd name="T51" fmla="*/ 263 h 939"/>
                  <a:gd name="T52" fmla="*/ 328 w 401"/>
                  <a:gd name="T53" fmla="*/ 252 h 939"/>
                  <a:gd name="T54" fmla="*/ 94 w 401"/>
                  <a:gd name="T55" fmla="*/ 4 h 939"/>
                  <a:gd name="T56" fmla="*/ 127 w 401"/>
                  <a:gd name="T57" fmla="*/ 22 h 939"/>
                  <a:gd name="T58" fmla="*/ 146 w 401"/>
                  <a:gd name="T59" fmla="*/ 55 h 939"/>
                  <a:gd name="T60" fmla="*/ 146 w 401"/>
                  <a:gd name="T61" fmla="*/ 95 h 939"/>
                  <a:gd name="T62" fmla="*/ 127 w 401"/>
                  <a:gd name="T63" fmla="*/ 127 h 939"/>
                  <a:gd name="T64" fmla="*/ 94 w 401"/>
                  <a:gd name="T65" fmla="*/ 147 h 939"/>
                  <a:gd name="T66" fmla="*/ 54 w 401"/>
                  <a:gd name="T67" fmla="*/ 147 h 939"/>
                  <a:gd name="T68" fmla="*/ 22 w 401"/>
                  <a:gd name="T69" fmla="*/ 127 h 939"/>
                  <a:gd name="T70" fmla="*/ 2 w 401"/>
                  <a:gd name="T71" fmla="*/ 95 h 939"/>
                  <a:gd name="T72" fmla="*/ 2 w 401"/>
                  <a:gd name="T73" fmla="*/ 55 h 939"/>
                  <a:gd name="T74" fmla="*/ 22 w 401"/>
                  <a:gd name="T75" fmla="*/ 22 h 939"/>
                  <a:gd name="T76" fmla="*/ 54 w 401"/>
                  <a:gd name="T77" fmla="*/ 4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1" h="939">
                    <a:moveTo>
                      <a:pt x="198" y="711"/>
                    </a:moveTo>
                    <a:lnTo>
                      <a:pt x="225" y="715"/>
                    </a:lnTo>
                    <a:lnTo>
                      <a:pt x="248" y="723"/>
                    </a:lnTo>
                    <a:lnTo>
                      <a:pt x="269" y="737"/>
                    </a:lnTo>
                    <a:lnTo>
                      <a:pt x="286" y="755"/>
                    </a:lnTo>
                    <a:lnTo>
                      <a:pt x="300" y="775"/>
                    </a:lnTo>
                    <a:lnTo>
                      <a:pt x="308" y="800"/>
                    </a:lnTo>
                    <a:lnTo>
                      <a:pt x="312" y="825"/>
                    </a:lnTo>
                    <a:lnTo>
                      <a:pt x="308" y="852"/>
                    </a:lnTo>
                    <a:lnTo>
                      <a:pt x="300" y="875"/>
                    </a:lnTo>
                    <a:lnTo>
                      <a:pt x="286" y="896"/>
                    </a:lnTo>
                    <a:lnTo>
                      <a:pt x="269" y="913"/>
                    </a:lnTo>
                    <a:lnTo>
                      <a:pt x="248" y="927"/>
                    </a:lnTo>
                    <a:lnTo>
                      <a:pt x="225" y="935"/>
                    </a:lnTo>
                    <a:lnTo>
                      <a:pt x="198" y="939"/>
                    </a:lnTo>
                    <a:lnTo>
                      <a:pt x="173" y="935"/>
                    </a:lnTo>
                    <a:lnTo>
                      <a:pt x="149" y="927"/>
                    </a:lnTo>
                    <a:lnTo>
                      <a:pt x="128" y="913"/>
                    </a:lnTo>
                    <a:lnTo>
                      <a:pt x="110" y="896"/>
                    </a:lnTo>
                    <a:lnTo>
                      <a:pt x="97" y="875"/>
                    </a:lnTo>
                    <a:lnTo>
                      <a:pt x="88" y="852"/>
                    </a:lnTo>
                    <a:lnTo>
                      <a:pt x="84" y="825"/>
                    </a:lnTo>
                    <a:lnTo>
                      <a:pt x="88" y="800"/>
                    </a:lnTo>
                    <a:lnTo>
                      <a:pt x="97" y="775"/>
                    </a:lnTo>
                    <a:lnTo>
                      <a:pt x="110" y="755"/>
                    </a:lnTo>
                    <a:lnTo>
                      <a:pt x="128" y="737"/>
                    </a:lnTo>
                    <a:lnTo>
                      <a:pt x="149" y="723"/>
                    </a:lnTo>
                    <a:lnTo>
                      <a:pt x="173" y="715"/>
                    </a:lnTo>
                    <a:lnTo>
                      <a:pt x="198" y="711"/>
                    </a:lnTo>
                    <a:close/>
                    <a:moveTo>
                      <a:pt x="328" y="252"/>
                    </a:moveTo>
                    <a:lnTo>
                      <a:pt x="347" y="256"/>
                    </a:lnTo>
                    <a:lnTo>
                      <a:pt x="365" y="263"/>
                    </a:lnTo>
                    <a:lnTo>
                      <a:pt x="379" y="274"/>
                    </a:lnTo>
                    <a:lnTo>
                      <a:pt x="392" y="289"/>
                    </a:lnTo>
                    <a:lnTo>
                      <a:pt x="399" y="306"/>
                    </a:lnTo>
                    <a:lnTo>
                      <a:pt x="401" y="327"/>
                    </a:lnTo>
                    <a:lnTo>
                      <a:pt x="399" y="346"/>
                    </a:lnTo>
                    <a:lnTo>
                      <a:pt x="392" y="364"/>
                    </a:lnTo>
                    <a:lnTo>
                      <a:pt x="379" y="379"/>
                    </a:lnTo>
                    <a:lnTo>
                      <a:pt x="365" y="391"/>
                    </a:lnTo>
                    <a:lnTo>
                      <a:pt x="347" y="398"/>
                    </a:lnTo>
                    <a:lnTo>
                      <a:pt x="328" y="401"/>
                    </a:lnTo>
                    <a:lnTo>
                      <a:pt x="308" y="398"/>
                    </a:lnTo>
                    <a:lnTo>
                      <a:pt x="290" y="391"/>
                    </a:lnTo>
                    <a:lnTo>
                      <a:pt x="276" y="379"/>
                    </a:lnTo>
                    <a:lnTo>
                      <a:pt x="263" y="364"/>
                    </a:lnTo>
                    <a:lnTo>
                      <a:pt x="256" y="346"/>
                    </a:lnTo>
                    <a:lnTo>
                      <a:pt x="254" y="327"/>
                    </a:lnTo>
                    <a:lnTo>
                      <a:pt x="256" y="306"/>
                    </a:lnTo>
                    <a:lnTo>
                      <a:pt x="263" y="289"/>
                    </a:lnTo>
                    <a:lnTo>
                      <a:pt x="276" y="274"/>
                    </a:lnTo>
                    <a:lnTo>
                      <a:pt x="290" y="263"/>
                    </a:lnTo>
                    <a:lnTo>
                      <a:pt x="308" y="256"/>
                    </a:lnTo>
                    <a:lnTo>
                      <a:pt x="328" y="252"/>
                    </a:lnTo>
                    <a:close/>
                    <a:moveTo>
                      <a:pt x="75" y="0"/>
                    </a:moveTo>
                    <a:lnTo>
                      <a:pt x="94" y="4"/>
                    </a:lnTo>
                    <a:lnTo>
                      <a:pt x="112" y="11"/>
                    </a:lnTo>
                    <a:lnTo>
                      <a:pt x="127" y="22"/>
                    </a:lnTo>
                    <a:lnTo>
                      <a:pt x="139" y="38"/>
                    </a:lnTo>
                    <a:lnTo>
                      <a:pt x="146" y="55"/>
                    </a:lnTo>
                    <a:lnTo>
                      <a:pt x="149" y="75"/>
                    </a:lnTo>
                    <a:lnTo>
                      <a:pt x="146" y="95"/>
                    </a:lnTo>
                    <a:lnTo>
                      <a:pt x="139" y="113"/>
                    </a:lnTo>
                    <a:lnTo>
                      <a:pt x="127" y="127"/>
                    </a:lnTo>
                    <a:lnTo>
                      <a:pt x="112" y="139"/>
                    </a:lnTo>
                    <a:lnTo>
                      <a:pt x="94" y="147"/>
                    </a:lnTo>
                    <a:lnTo>
                      <a:pt x="75" y="149"/>
                    </a:lnTo>
                    <a:lnTo>
                      <a:pt x="54" y="147"/>
                    </a:lnTo>
                    <a:lnTo>
                      <a:pt x="37" y="139"/>
                    </a:lnTo>
                    <a:lnTo>
                      <a:pt x="22" y="127"/>
                    </a:lnTo>
                    <a:lnTo>
                      <a:pt x="11" y="113"/>
                    </a:lnTo>
                    <a:lnTo>
                      <a:pt x="2" y="95"/>
                    </a:lnTo>
                    <a:lnTo>
                      <a:pt x="0" y="75"/>
                    </a:lnTo>
                    <a:lnTo>
                      <a:pt x="2" y="55"/>
                    </a:lnTo>
                    <a:lnTo>
                      <a:pt x="11" y="38"/>
                    </a:lnTo>
                    <a:lnTo>
                      <a:pt x="22" y="22"/>
                    </a:lnTo>
                    <a:lnTo>
                      <a:pt x="37" y="11"/>
                    </a:lnTo>
                    <a:lnTo>
                      <a:pt x="54" y="4"/>
                    </a:lnTo>
                    <a:lnTo>
                      <a:pt x="75" y="0"/>
                    </a:lnTo>
                    <a:close/>
                  </a:path>
                </a:pathLst>
              </a:custGeom>
              <a:solidFill>
                <a:srgbClr val="FFFFFF"/>
              </a:solidFill>
              <a:ln w="0">
                <a:solidFill>
                  <a:srgbClr val="FFFFFF"/>
                </a:solid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66" name="Freeform 45"/>
              <p:cNvSpPr>
                <a:spLocks noEditPoints="1"/>
              </p:cNvSpPr>
              <p:nvPr/>
            </p:nvSpPr>
            <p:spPr bwMode="auto">
              <a:xfrm>
                <a:off x="865" y="2784"/>
                <a:ext cx="522" cy="382"/>
              </a:xfrm>
              <a:custGeom>
                <a:avLst/>
                <a:gdLst>
                  <a:gd name="T0" fmla="*/ 242 w 2614"/>
                  <a:gd name="T1" fmla="*/ 506 h 1910"/>
                  <a:gd name="T2" fmla="*/ 706 w 2614"/>
                  <a:gd name="T3" fmla="*/ 506 h 1910"/>
                  <a:gd name="T4" fmla="*/ 706 w 2614"/>
                  <a:gd name="T5" fmla="*/ 617 h 1910"/>
                  <a:gd name="T6" fmla="*/ 242 w 2614"/>
                  <a:gd name="T7" fmla="*/ 617 h 1910"/>
                  <a:gd name="T8" fmla="*/ 242 w 2614"/>
                  <a:gd name="T9" fmla="*/ 506 h 1910"/>
                  <a:gd name="T10" fmla="*/ 242 w 2614"/>
                  <a:gd name="T11" fmla="*/ 250 h 1910"/>
                  <a:gd name="T12" fmla="*/ 706 w 2614"/>
                  <a:gd name="T13" fmla="*/ 250 h 1910"/>
                  <a:gd name="T14" fmla="*/ 706 w 2614"/>
                  <a:gd name="T15" fmla="*/ 362 h 1910"/>
                  <a:gd name="T16" fmla="*/ 242 w 2614"/>
                  <a:gd name="T17" fmla="*/ 362 h 1910"/>
                  <a:gd name="T18" fmla="*/ 242 w 2614"/>
                  <a:gd name="T19" fmla="*/ 250 h 1910"/>
                  <a:gd name="T20" fmla="*/ 944 w 2614"/>
                  <a:gd name="T21" fmla="*/ 130 h 1910"/>
                  <a:gd name="T22" fmla="*/ 944 w 2614"/>
                  <a:gd name="T23" fmla="*/ 1789 h 1910"/>
                  <a:gd name="T24" fmla="*/ 2488 w 2614"/>
                  <a:gd name="T25" fmla="*/ 1789 h 1910"/>
                  <a:gd name="T26" fmla="*/ 2488 w 2614"/>
                  <a:gd name="T27" fmla="*/ 130 h 1910"/>
                  <a:gd name="T28" fmla="*/ 944 w 2614"/>
                  <a:gd name="T29" fmla="*/ 130 h 1910"/>
                  <a:gd name="T30" fmla="*/ 114 w 2614"/>
                  <a:gd name="T31" fmla="*/ 123 h 1910"/>
                  <a:gd name="T32" fmla="*/ 114 w 2614"/>
                  <a:gd name="T33" fmla="*/ 1796 h 1910"/>
                  <a:gd name="T34" fmla="*/ 823 w 2614"/>
                  <a:gd name="T35" fmla="*/ 1796 h 1910"/>
                  <a:gd name="T36" fmla="*/ 823 w 2614"/>
                  <a:gd name="T37" fmla="*/ 123 h 1910"/>
                  <a:gd name="T38" fmla="*/ 114 w 2614"/>
                  <a:gd name="T39" fmla="*/ 123 h 1910"/>
                  <a:gd name="T40" fmla="*/ 0 w 2614"/>
                  <a:gd name="T41" fmla="*/ 0 h 1910"/>
                  <a:gd name="T42" fmla="*/ 2614 w 2614"/>
                  <a:gd name="T43" fmla="*/ 0 h 1910"/>
                  <a:gd name="T44" fmla="*/ 2614 w 2614"/>
                  <a:gd name="T45" fmla="*/ 1910 h 1910"/>
                  <a:gd name="T46" fmla="*/ 0 w 2614"/>
                  <a:gd name="T47" fmla="*/ 1910 h 1910"/>
                  <a:gd name="T48" fmla="*/ 0 w 2614"/>
                  <a:gd name="T49"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14" h="1910">
                    <a:moveTo>
                      <a:pt x="242" y="506"/>
                    </a:moveTo>
                    <a:lnTo>
                      <a:pt x="706" y="506"/>
                    </a:lnTo>
                    <a:lnTo>
                      <a:pt x="706" y="617"/>
                    </a:lnTo>
                    <a:lnTo>
                      <a:pt x="242" y="617"/>
                    </a:lnTo>
                    <a:lnTo>
                      <a:pt x="242" y="506"/>
                    </a:lnTo>
                    <a:close/>
                    <a:moveTo>
                      <a:pt x="242" y="250"/>
                    </a:moveTo>
                    <a:lnTo>
                      <a:pt x="706" y="250"/>
                    </a:lnTo>
                    <a:lnTo>
                      <a:pt x="706" y="362"/>
                    </a:lnTo>
                    <a:lnTo>
                      <a:pt x="242" y="362"/>
                    </a:lnTo>
                    <a:lnTo>
                      <a:pt x="242" y="250"/>
                    </a:lnTo>
                    <a:close/>
                    <a:moveTo>
                      <a:pt x="944" y="130"/>
                    </a:moveTo>
                    <a:lnTo>
                      <a:pt x="944" y="1789"/>
                    </a:lnTo>
                    <a:lnTo>
                      <a:pt x="2488" y="1789"/>
                    </a:lnTo>
                    <a:lnTo>
                      <a:pt x="2488" y="130"/>
                    </a:lnTo>
                    <a:lnTo>
                      <a:pt x="944" y="130"/>
                    </a:lnTo>
                    <a:close/>
                    <a:moveTo>
                      <a:pt x="114" y="123"/>
                    </a:moveTo>
                    <a:lnTo>
                      <a:pt x="114" y="1796"/>
                    </a:lnTo>
                    <a:lnTo>
                      <a:pt x="823" y="1796"/>
                    </a:lnTo>
                    <a:lnTo>
                      <a:pt x="823" y="123"/>
                    </a:lnTo>
                    <a:lnTo>
                      <a:pt x="114" y="123"/>
                    </a:lnTo>
                    <a:close/>
                    <a:moveTo>
                      <a:pt x="0" y="0"/>
                    </a:moveTo>
                    <a:lnTo>
                      <a:pt x="2614" y="0"/>
                    </a:lnTo>
                    <a:lnTo>
                      <a:pt x="2614" y="1910"/>
                    </a:lnTo>
                    <a:lnTo>
                      <a:pt x="0" y="1910"/>
                    </a:lnTo>
                    <a:lnTo>
                      <a:pt x="0"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sp>
          <p:nvSpPr>
            <p:cNvPr id="38" name="右大括号 37"/>
            <p:cNvSpPr/>
            <p:nvPr/>
          </p:nvSpPr>
          <p:spPr>
            <a:xfrm rot="5400000">
              <a:off x="9044784" y="3486901"/>
              <a:ext cx="324703" cy="1905307"/>
            </a:xfrm>
            <a:prstGeom prst="rightBrace">
              <a:avLst>
                <a:gd name="adj1" fmla="val 38292"/>
                <a:gd name="adj2" fmla="val 4209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05">
                <a:solidFill>
                  <a:schemeClr val="bg1"/>
                </a:solidFill>
              </a:endParaRPr>
            </a:p>
          </p:txBody>
        </p:sp>
        <p:grpSp>
          <p:nvGrpSpPr>
            <p:cNvPr id="39" name="Group 33"/>
            <p:cNvGrpSpPr>
              <a:grpSpLocks noChangeAspect="1"/>
            </p:cNvGrpSpPr>
            <p:nvPr/>
          </p:nvGrpSpPr>
          <p:grpSpPr bwMode="auto">
            <a:xfrm>
              <a:off x="8073302" y="3402087"/>
              <a:ext cx="573337" cy="574649"/>
              <a:chOff x="2231" y="889"/>
              <a:chExt cx="437" cy="438"/>
            </a:xfrm>
          </p:grpSpPr>
          <p:sp useBgFill="1">
            <p:nvSpPr>
              <p:cNvPr id="56" name="Freeform 276"/>
              <p:cNvSpPr>
                <a:spLocks/>
              </p:cNvSpPr>
              <p:nvPr/>
            </p:nvSpPr>
            <p:spPr bwMode="auto">
              <a:xfrm>
                <a:off x="2231" y="889"/>
                <a:ext cx="437" cy="438"/>
              </a:xfrm>
              <a:custGeom>
                <a:avLst/>
                <a:gdLst>
                  <a:gd name="T0" fmla="*/ 1027 w 2188"/>
                  <a:gd name="T1" fmla="*/ 0 h 2190"/>
                  <a:gd name="T2" fmla="*/ 1090 w 2188"/>
                  <a:gd name="T3" fmla="*/ 2 h 2190"/>
                  <a:gd name="T4" fmla="*/ 1160 w 2188"/>
                  <a:gd name="T5" fmla="*/ 2 h 2190"/>
                  <a:gd name="T6" fmla="*/ 1193 w 2188"/>
                  <a:gd name="T7" fmla="*/ 3 h 2190"/>
                  <a:gd name="T8" fmla="*/ 1260 w 2188"/>
                  <a:gd name="T9" fmla="*/ 25 h 2190"/>
                  <a:gd name="T10" fmla="*/ 1302 w 2188"/>
                  <a:gd name="T11" fmla="*/ 80 h 2190"/>
                  <a:gd name="T12" fmla="*/ 1679 w 2188"/>
                  <a:gd name="T13" fmla="*/ 241 h 2190"/>
                  <a:gd name="T14" fmla="*/ 1751 w 2188"/>
                  <a:gd name="T15" fmla="*/ 233 h 2190"/>
                  <a:gd name="T16" fmla="*/ 1811 w 2188"/>
                  <a:gd name="T17" fmla="*/ 264 h 2190"/>
                  <a:gd name="T18" fmla="*/ 1962 w 2188"/>
                  <a:gd name="T19" fmla="*/ 433 h 2190"/>
                  <a:gd name="T20" fmla="*/ 1967 w 2188"/>
                  <a:gd name="T21" fmla="*/ 502 h 2190"/>
                  <a:gd name="T22" fmla="*/ 1852 w 2188"/>
                  <a:gd name="T23" fmla="*/ 811 h 2190"/>
                  <a:gd name="T24" fmla="*/ 2152 w 2188"/>
                  <a:gd name="T25" fmla="*/ 930 h 2190"/>
                  <a:gd name="T26" fmla="*/ 2186 w 2188"/>
                  <a:gd name="T27" fmla="*/ 991 h 2190"/>
                  <a:gd name="T28" fmla="*/ 2183 w 2188"/>
                  <a:gd name="T29" fmla="*/ 1219 h 2190"/>
                  <a:gd name="T30" fmla="*/ 2150 w 2188"/>
                  <a:gd name="T31" fmla="*/ 1280 h 2190"/>
                  <a:gd name="T32" fmla="*/ 1847 w 2188"/>
                  <a:gd name="T33" fmla="*/ 1395 h 2190"/>
                  <a:gd name="T34" fmla="*/ 1956 w 2188"/>
                  <a:gd name="T35" fmla="*/ 1704 h 2190"/>
                  <a:gd name="T36" fmla="*/ 1951 w 2188"/>
                  <a:gd name="T37" fmla="*/ 1773 h 2190"/>
                  <a:gd name="T38" fmla="*/ 1796 w 2188"/>
                  <a:gd name="T39" fmla="*/ 1939 h 2190"/>
                  <a:gd name="T40" fmla="*/ 1737 w 2188"/>
                  <a:gd name="T41" fmla="*/ 1970 h 2190"/>
                  <a:gd name="T42" fmla="*/ 1665 w 2188"/>
                  <a:gd name="T43" fmla="*/ 1960 h 2190"/>
                  <a:gd name="T44" fmla="*/ 1284 w 2188"/>
                  <a:gd name="T45" fmla="*/ 2114 h 2190"/>
                  <a:gd name="T46" fmla="*/ 1241 w 2188"/>
                  <a:gd name="T47" fmla="*/ 2170 h 2190"/>
                  <a:gd name="T48" fmla="*/ 1175 w 2188"/>
                  <a:gd name="T49" fmla="*/ 2190 h 2190"/>
                  <a:gd name="T50" fmla="*/ 1142 w 2188"/>
                  <a:gd name="T51" fmla="*/ 2190 h 2190"/>
                  <a:gd name="T52" fmla="*/ 1072 w 2188"/>
                  <a:gd name="T53" fmla="*/ 2189 h 2190"/>
                  <a:gd name="T54" fmla="*/ 1009 w 2188"/>
                  <a:gd name="T55" fmla="*/ 2189 h 2190"/>
                  <a:gd name="T56" fmla="*/ 971 w 2188"/>
                  <a:gd name="T57" fmla="*/ 2185 h 2190"/>
                  <a:gd name="T58" fmla="*/ 910 w 2188"/>
                  <a:gd name="T59" fmla="*/ 2151 h 2190"/>
                  <a:gd name="T60" fmla="*/ 795 w 2188"/>
                  <a:gd name="T61" fmla="*/ 1849 h 2190"/>
                  <a:gd name="T62" fmla="*/ 485 w 2188"/>
                  <a:gd name="T63" fmla="*/ 1958 h 2190"/>
                  <a:gd name="T64" fmla="*/ 416 w 2188"/>
                  <a:gd name="T65" fmla="*/ 1952 h 2190"/>
                  <a:gd name="T66" fmla="*/ 250 w 2188"/>
                  <a:gd name="T67" fmla="*/ 1798 h 2190"/>
                  <a:gd name="T68" fmla="*/ 219 w 2188"/>
                  <a:gd name="T69" fmla="*/ 1735 h 2190"/>
                  <a:gd name="T70" fmla="*/ 228 w 2188"/>
                  <a:gd name="T71" fmla="*/ 1667 h 2190"/>
                  <a:gd name="T72" fmla="*/ 75 w 2188"/>
                  <a:gd name="T73" fmla="*/ 1286 h 2190"/>
                  <a:gd name="T74" fmla="*/ 20 w 2188"/>
                  <a:gd name="T75" fmla="*/ 1243 h 2190"/>
                  <a:gd name="T76" fmla="*/ 0 w 2188"/>
                  <a:gd name="T77" fmla="*/ 1176 h 2190"/>
                  <a:gd name="T78" fmla="*/ 11 w 2188"/>
                  <a:gd name="T79" fmla="*/ 950 h 2190"/>
                  <a:gd name="T80" fmla="*/ 57 w 2188"/>
                  <a:gd name="T81" fmla="*/ 898 h 2190"/>
                  <a:gd name="T82" fmla="*/ 355 w 2188"/>
                  <a:gd name="T83" fmla="*/ 761 h 2190"/>
                  <a:gd name="T84" fmla="*/ 228 w 2188"/>
                  <a:gd name="T85" fmla="*/ 464 h 2190"/>
                  <a:gd name="T86" fmla="*/ 248 w 2188"/>
                  <a:gd name="T87" fmla="*/ 397 h 2190"/>
                  <a:gd name="T88" fmla="*/ 410 w 2188"/>
                  <a:gd name="T89" fmla="*/ 237 h 2190"/>
                  <a:gd name="T90" fmla="*/ 473 w 2188"/>
                  <a:gd name="T91" fmla="*/ 219 h 2190"/>
                  <a:gd name="T92" fmla="*/ 772 w 2188"/>
                  <a:gd name="T93" fmla="*/ 351 h 2190"/>
                  <a:gd name="T94" fmla="*/ 914 w 2188"/>
                  <a:gd name="T95" fmla="*/ 55 h 2190"/>
                  <a:gd name="T96" fmla="*/ 966 w 2188"/>
                  <a:gd name="T97" fmla="*/ 10 h 2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57" name="Freeform 277"/>
              <p:cNvSpPr>
                <a:spLocks noEditPoints="1"/>
              </p:cNvSpPr>
              <p:nvPr/>
            </p:nvSpPr>
            <p:spPr bwMode="auto">
              <a:xfrm>
                <a:off x="2254" y="913"/>
                <a:ext cx="391" cy="391"/>
              </a:xfrm>
              <a:custGeom>
                <a:avLst/>
                <a:gdLst>
                  <a:gd name="T0" fmla="*/ 915 w 1957"/>
                  <a:gd name="T1" fmla="*/ 435 h 1957"/>
                  <a:gd name="T2" fmla="*/ 794 w 1957"/>
                  <a:gd name="T3" fmla="*/ 464 h 1957"/>
                  <a:gd name="T4" fmla="*/ 685 w 1957"/>
                  <a:gd name="T5" fmla="*/ 517 h 1957"/>
                  <a:gd name="T6" fmla="*/ 592 w 1957"/>
                  <a:gd name="T7" fmla="*/ 592 h 1957"/>
                  <a:gd name="T8" fmla="*/ 517 w 1957"/>
                  <a:gd name="T9" fmla="*/ 685 h 1957"/>
                  <a:gd name="T10" fmla="*/ 464 w 1957"/>
                  <a:gd name="T11" fmla="*/ 794 h 1957"/>
                  <a:gd name="T12" fmla="*/ 435 w 1957"/>
                  <a:gd name="T13" fmla="*/ 915 h 1957"/>
                  <a:gd name="T14" fmla="*/ 435 w 1957"/>
                  <a:gd name="T15" fmla="*/ 1042 h 1957"/>
                  <a:gd name="T16" fmla="*/ 464 w 1957"/>
                  <a:gd name="T17" fmla="*/ 1163 h 1957"/>
                  <a:gd name="T18" fmla="*/ 517 w 1957"/>
                  <a:gd name="T19" fmla="*/ 1271 h 1957"/>
                  <a:gd name="T20" fmla="*/ 592 w 1957"/>
                  <a:gd name="T21" fmla="*/ 1366 h 1957"/>
                  <a:gd name="T22" fmla="*/ 685 w 1957"/>
                  <a:gd name="T23" fmla="*/ 1441 h 1957"/>
                  <a:gd name="T24" fmla="*/ 794 w 1957"/>
                  <a:gd name="T25" fmla="*/ 1494 h 1957"/>
                  <a:gd name="T26" fmla="*/ 915 w 1957"/>
                  <a:gd name="T27" fmla="*/ 1522 h 1957"/>
                  <a:gd name="T28" fmla="*/ 1043 w 1957"/>
                  <a:gd name="T29" fmla="*/ 1522 h 1957"/>
                  <a:gd name="T30" fmla="*/ 1163 w 1957"/>
                  <a:gd name="T31" fmla="*/ 1494 h 1957"/>
                  <a:gd name="T32" fmla="*/ 1272 w 1957"/>
                  <a:gd name="T33" fmla="*/ 1441 h 1957"/>
                  <a:gd name="T34" fmla="*/ 1366 w 1957"/>
                  <a:gd name="T35" fmla="*/ 1366 h 1957"/>
                  <a:gd name="T36" fmla="*/ 1441 w 1957"/>
                  <a:gd name="T37" fmla="*/ 1271 h 1957"/>
                  <a:gd name="T38" fmla="*/ 1494 w 1957"/>
                  <a:gd name="T39" fmla="*/ 1163 h 1957"/>
                  <a:gd name="T40" fmla="*/ 1522 w 1957"/>
                  <a:gd name="T41" fmla="*/ 1042 h 1957"/>
                  <a:gd name="T42" fmla="*/ 1522 w 1957"/>
                  <a:gd name="T43" fmla="*/ 915 h 1957"/>
                  <a:gd name="T44" fmla="*/ 1494 w 1957"/>
                  <a:gd name="T45" fmla="*/ 794 h 1957"/>
                  <a:gd name="T46" fmla="*/ 1441 w 1957"/>
                  <a:gd name="T47" fmla="*/ 685 h 1957"/>
                  <a:gd name="T48" fmla="*/ 1366 w 1957"/>
                  <a:gd name="T49" fmla="*/ 592 h 1957"/>
                  <a:gd name="T50" fmla="*/ 1272 w 1957"/>
                  <a:gd name="T51" fmla="*/ 517 h 1957"/>
                  <a:gd name="T52" fmla="*/ 1163 w 1957"/>
                  <a:gd name="T53" fmla="*/ 464 h 1957"/>
                  <a:gd name="T54" fmla="*/ 1043 w 1957"/>
                  <a:gd name="T55" fmla="*/ 435 h 1957"/>
                  <a:gd name="T56" fmla="*/ 897 w 1957"/>
                  <a:gd name="T57" fmla="*/ 0 h 1957"/>
                  <a:gd name="T58" fmla="*/ 1185 w 1957"/>
                  <a:gd name="T59" fmla="*/ 311 h 1957"/>
                  <a:gd name="T60" fmla="*/ 1613 w 1957"/>
                  <a:gd name="T61" fmla="*/ 228 h 1957"/>
                  <a:gd name="T62" fmla="*/ 1596 w 1957"/>
                  <a:gd name="T63" fmla="*/ 652 h 1957"/>
                  <a:gd name="T64" fmla="*/ 1957 w 1957"/>
                  <a:gd name="T65" fmla="*/ 897 h 1957"/>
                  <a:gd name="T66" fmla="*/ 1646 w 1957"/>
                  <a:gd name="T67" fmla="*/ 1184 h 1957"/>
                  <a:gd name="T68" fmla="*/ 1729 w 1957"/>
                  <a:gd name="T69" fmla="*/ 1612 h 1957"/>
                  <a:gd name="T70" fmla="*/ 1304 w 1957"/>
                  <a:gd name="T71" fmla="*/ 1596 h 1957"/>
                  <a:gd name="T72" fmla="*/ 1060 w 1957"/>
                  <a:gd name="T73" fmla="*/ 1957 h 1957"/>
                  <a:gd name="T74" fmla="*/ 772 w 1957"/>
                  <a:gd name="T75" fmla="*/ 1645 h 1957"/>
                  <a:gd name="T76" fmla="*/ 344 w 1957"/>
                  <a:gd name="T77" fmla="*/ 1729 h 1957"/>
                  <a:gd name="T78" fmla="*/ 361 w 1957"/>
                  <a:gd name="T79" fmla="*/ 1304 h 1957"/>
                  <a:gd name="T80" fmla="*/ 0 w 1957"/>
                  <a:gd name="T81" fmla="*/ 1060 h 1957"/>
                  <a:gd name="T82" fmla="*/ 312 w 1957"/>
                  <a:gd name="T83" fmla="*/ 772 h 1957"/>
                  <a:gd name="T84" fmla="*/ 229 w 1957"/>
                  <a:gd name="T85" fmla="*/ 344 h 1957"/>
                  <a:gd name="T86" fmla="*/ 653 w 1957"/>
                  <a:gd name="T87" fmla="*/ 361 h 1957"/>
                  <a:gd name="T88" fmla="*/ 897 w 1957"/>
                  <a:gd name="T89" fmla="*/ 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58" name="Freeform 278"/>
              <p:cNvSpPr>
                <a:spLocks noEditPoints="1"/>
              </p:cNvSpPr>
              <p:nvPr/>
            </p:nvSpPr>
            <p:spPr bwMode="auto">
              <a:xfrm>
                <a:off x="2364" y="1022"/>
                <a:ext cx="171" cy="172"/>
              </a:xfrm>
              <a:custGeom>
                <a:avLst/>
                <a:gdLst>
                  <a:gd name="T0" fmla="*/ 385 w 859"/>
                  <a:gd name="T1" fmla="*/ 161 h 860"/>
                  <a:gd name="T2" fmla="*/ 304 w 859"/>
                  <a:gd name="T3" fmla="*/ 189 h 860"/>
                  <a:gd name="T4" fmla="*/ 237 w 859"/>
                  <a:gd name="T5" fmla="*/ 237 h 860"/>
                  <a:gd name="T6" fmla="*/ 188 w 859"/>
                  <a:gd name="T7" fmla="*/ 305 h 860"/>
                  <a:gd name="T8" fmla="*/ 160 w 859"/>
                  <a:gd name="T9" fmla="*/ 386 h 860"/>
                  <a:gd name="T10" fmla="*/ 160 w 859"/>
                  <a:gd name="T11" fmla="*/ 474 h 860"/>
                  <a:gd name="T12" fmla="*/ 188 w 859"/>
                  <a:gd name="T13" fmla="*/ 555 h 860"/>
                  <a:gd name="T14" fmla="*/ 237 w 859"/>
                  <a:gd name="T15" fmla="*/ 623 h 860"/>
                  <a:gd name="T16" fmla="*/ 304 w 859"/>
                  <a:gd name="T17" fmla="*/ 673 h 860"/>
                  <a:gd name="T18" fmla="*/ 385 w 859"/>
                  <a:gd name="T19" fmla="*/ 699 h 860"/>
                  <a:gd name="T20" fmla="*/ 474 w 859"/>
                  <a:gd name="T21" fmla="*/ 699 h 860"/>
                  <a:gd name="T22" fmla="*/ 555 w 859"/>
                  <a:gd name="T23" fmla="*/ 673 h 860"/>
                  <a:gd name="T24" fmla="*/ 622 w 859"/>
                  <a:gd name="T25" fmla="*/ 623 h 860"/>
                  <a:gd name="T26" fmla="*/ 672 w 859"/>
                  <a:gd name="T27" fmla="*/ 555 h 860"/>
                  <a:gd name="T28" fmla="*/ 698 w 859"/>
                  <a:gd name="T29" fmla="*/ 474 h 860"/>
                  <a:gd name="T30" fmla="*/ 698 w 859"/>
                  <a:gd name="T31" fmla="*/ 386 h 860"/>
                  <a:gd name="T32" fmla="*/ 672 w 859"/>
                  <a:gd name="T33" fmla="*/ 305 h 860"/>
                  <a:gd name="T34" fmla="*/ 622 w 859"/>
                  <a:gd name="T35" fmla="*/ 237 h 860"/>
                  <a:gd name="T36" fmla="*/ 555 w 859"/>
                  <a:gd name="T37" fmla="*/ 189 h 860"/>
                  <a:gd name="T38" fmla="*/ 474 w 859"/>
                  <a:gd name="T39" fmla="*/ 161 h 860"/>
                  <a:gd name="T40" fmla="*/ 430 w 859"/>
                  <a:gd name="T41" fmla="*/ 0 h 860"/>
                  <a:gd name="T42" fmla="*/ 535 w 859"/>
                  <a:gd name="T43" fmla="*/ 14 h 860"/>
                  <a:gd name="T44" fmla="*/ 632 w 859"/>
                  <a:gd name="T45" fmla="*/ 51 h 860"/>
                  <a:gd name="T46" fmla="*/ 715 w 859"/>
                  <a:gd name="T47" fmla="*/ 109 h 860"/>
                  <a:gd name="T48" fmla="*/ 782 w 859"/>
                  <a:gd name="T49" fmla="*/ 185 h 860"/>
                  <a:gd name="T50" fmla="*/ 830 w 859"/>
                  <a:gd name="T51" fmla="*/ 275 h 860"/>
                  <a:gd name="T52" fmla="*/ 856 w 859"/>
                  <a:gd name="T53" fmla="*/ 376 h 860"/>
                  <a:gd name="T54" fmla="*/ 856 w 859"/>
                  <a:gd name="T55" fmla="*/ 484 h 860"/>
                  <a:gd name="T56" fmla="*/ 830 w 859"/>
                  <a:gd name="T57" fmla="*/ 586 h 860"/>
                  <a:gd name="T58" fmla="*/ 782 w 859"/>
                  <a:gd name="T59" fmla="*/ 676 h 860"/>
                  <a:gd name="T60" fmla="*/ 715 w 859"/>
                  <a:gd name="T61" fmla="*/ 751 h 860"/>
                  <a:gd name="T62" fmla="*/ 632 w 859"/>
                  <a:gd name="T63" fmla="*/ 809 h 860"/>
                  <a:gd name="T64" fmla="*/ 535 w 859"/>
                  <a:gd name="T65" fmla="*/ 847 h 860"/>
                  <a:gd name="T66" fmla="*/ 430 w 859"/>
                  <a:gd name="T67" fmla="*/ 860 h 860"/>
                  <a:gd name="T68" fmla="*/ 324 w 859"/>
                  <a:gd name="T69" fmla="*/ 847 h 860"/>
                  <a:gd name="T70" fmla="*/ 228 w 859"/>
                  <a:gd name="T71" fmla="*/ 809 h 860"/>
                  <a:gd name="T72" fmla="*/ 145 w 859"/>
                  <a:gd name="T73" fmla="*/ 751 h 860"/>
                  <a:gd name="T74" fmla="*/ 77 w 859"/>
                  <a:gd name="T75" fmla="*/ 676 h 860"/>
                  <a:gd name="T76" fmla="*/ 29 w 859"/>
                  <a:gd name="T77" fmla="*/ 586 h 860"/>
                  <a:gd name="T78" fmla="*/ 3 w 859"/>
                  <a:gd name="T79" fmla="*/ 484 h 860"/>
                  <a:gd name="T80" fmla="*/ 3 w 859"/>
                  <a:gd name="T81" fmla="*/ 376 h 860"/>
                  <a:gd name="T82" fmla="*/ 29 w 859"/>
                  <a:gd name="T83" fmla="*/ 275 h 860"/>
                  <a:gd name="T84" fmla="*/ 77 w 859"/>
                  <a:gd name="T85" fmla="*/ 185 h 860"/>
                  <a:gd name="T86" fmla="*/ 145 w 859"/>
                  <a:gd name="T87" fmla="*/ 109 h 860"/>
                  <a:gd name="T88" fmla="*/ 228 w 859"/>
                  <a:gd name="T89" fmla="*/ 51 h 860"/>
                  <a:gd name="T90" fmla="*/ 324 w 859"/>
                  <a:gd name="T91" fmla="*/ 14 h 860"/>
                  <a:gd name="T92" fmla="*/ 430 w 859"/>
                  <a:gd name="T9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FABE3C"/>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grpSp>
          <p:nvGrpSpPr>
            <p:cNvPr id="40" name="Group 33"/>
            <p:cNvGrpSpPr>
              <a:grpSpLocks noChangeAspect="1"/>
            </p:cNvGrpSpPr>
            <p:nvPr/>
          </p:nvGrpSpPr>
          <p:grpSpPr bwMode="auto">
            <a:xfrm>
              <a:off x="9773685" y="3369068"/>
              <a:ext cx="573337" cy="574649"/>
              <a:chOff x="2231" y="889"/>
              <a:chExt cx="437" cy="438"/>
            </a:xfrm>
          </p:grpSpPr>
          <p:sp useBgFill="1">
            <p:nvSpPr>
              <p:cNvPr id="53" name="Freeform 276"/>
              <p:cNvSpPr>
                <a:spLocks/>
              </p:cNvSpPr>
              <p:nvPr/>
            </p:nvSpPr>
            <p:spPr bwMode="auto">
              <a:xfrm>
                <a:off x="2231" y="889"/>
                <a:ext cx="437" cy="438"/>
              </a:xfrm>
              <a:custGeom>
                <a:avLst/>
                <a:gdLst>
                  <a:gd name="T0" fmla="*/ 1027 w 2188"/>
                  <a:gd name="T1" fmla="*/ 0 h 2190"/>
                  <a:gd name="T2" fmla="*/ 1090 w 2188"/>
                  <a:gd name="T3" fmla="*/ 2 h 2190"/>
                  <a:gd name="T4" fmla="*/ 1160 w 2188"/>
                  <a:gd name="T5" fmla="*/ 2 h 2190"/>
                  <a:gd name="T6" fmla="*/ 1193 w 2188"/>
                  <a:gd name="T7" fmla="*/ 3 h 2190"/>
                  <a:gd name="T8" fmla="*/ 1260 w 2188"/>
                  <a:gd name="T9" fmla="*/ 25 h 2190"/>
                  <a:gd name="T10" fmla="*/ 1302 w 2188"/>
                  <a:gd name="T11" fmla="*/ 80 h 2190"/>
                  <a:gd name="T12" fmla="*/ 1679 w 2188"/>
                  <a:gd name="T13" fmla="*/ 241 h 2190"/>
                  <a:gd name="T14" fmla="*/ 1751 w 2188"/>
                  <a:gd name="T15" fmla="*/ 233 h 2190"/>
                  <a:gd name="T16" fmla="*/ 1811 w 2188"/>
                  <a:gd name="T17" fmla="*/ 264 h 2190"/>
                  <a:gd name="T18" fmla="*/ 1962 w 2188"/>
                  <a:gd name="T19" fmla="*/ 433 h 2190"/>
                  <a:gd name="T20" fmla="*/ 1967 w 2188"/>
                  <a:gd name="T21" fmla="*/ 502 h 2190"/>
                  <a:gd name="T22" fmla="*/ 1852 w 2188"/>
                  <a:gd name="T23" fmla="*/ 811 h 2190"/>
                  <a:gd name="T24" fmla="*/ 2152 w 2188"/>
                  <a:gd name="T25" fmla="*/ 930 h 2190"/>
                  <a:gd name="T26" fmla="*/ 2186 w 2188"/>
                  <a:gd name="T27" fmla="*/ 991 h 2190"/>
                  <a:gd name="T28" fmla="*/ 2183 w 2188"/>
                  <a:gd name="T29" fmla="*/ 1219 h 2190"/>
                  <a:gd name="T30" fmla="*/ 2150 w 2188"/>
                  <a:gd name="T31" fmla="*/ 1280 h 2190"/>
                  <a:gd name="T32" fmla="*/ 1847 w 2188"/>
                  <a:gd name="T33" fmla="*/ 1395 h 2190"/>
                  <a:gd name="T34" fmla="*/ 1956 w 2188"/>
                  <a:gd name="T35" fmla="*/ 1704 h 2190"/>
                  <a:gd name="T36" fmla="*/ 1951 w 2188"/>
                  <a:gd name="T37" fmla="*/ 1773 h 2190"/>
                  <a:gd name="T38" fmla="*/ 1796 w 2188"/>
                  <a:gd name="T39" fmla="*/ 1939 h 2190"/>
                  <a:gd name="T40" fmla="*/ 1737 w 2188"/>
                  <a:gd name="T41" fmla="*/ 1970 h 2190"/>
                  <a:gd name="T42" fmla="*/ 1665 w 2188"/>
                  <a:gd name="T43" fmla="*/ 1960 h 2190"/>
                  <a:gd name="T44" fmla="*/ 1284 w 2188"/>
                  <a:gd name="T45" fmla="*/ 2114 h 2190"/>
                  <a:gd name="T46" fmla="*/ 1241 w 2188"/>
                  <a:gd name="T47" fmla="*/ 2170 h 2190"/>
                  <a:gd name="T48" fmla="*/ 1175 w 2188"/>
                  <a:gd name="T49" fmla="*/ 2190 h 2190"/>
                  <a:gd name="T50" fmla="*/ 1142 w 2188"/>
                  <a:gd name="T51" fmla="*/ 2190 h 2190"/>
                  <a:gd name="T52" fmla="*/ 1072 w 2188"/>
                  <a:gd name="T53" fmla="*/ 2189 h 2190"/>
                  <a:gd name="T54" fmla="*/ 1009 w 2188"/>
                  <a:gd name="T55" fmla="*/ 2189 h 2190"/>
                  <a:gd name="T56" fmla="*/ 971 w 2188"/>
                  <a:gd name="T57" fmla="*/ 2185 h 2190"/>
                  <a:gd name="T58" fmla="*/ 910 w 2188"/>
                  <a:gd name="T59" fmla="*/ 2151 h 2190"/>
                  <a:gd name="T60" fmla="*/ 795 w 2188"/>
                  <a:gd name="T61" fmla="*/ 1849 h 2190"/>
                  <a:gd name="T62" fmla="*/ 485 w 2188"/>
                  <a:gd name="T63" fmla="*/ 1958 h 2190"/>
                  <a:gd name="T64" fmla="*/ 416 w 2188"/>
                  <a:gd name="T65" fmla="*/ 1952 h 2190"/>
                  <a:gd name="T66" fmla="*/ 250 w 2188"/>
                  <a:gd name="T67" fmla="*/ 1798 h 2190"/>
                  <a:gd name="T68" fmla="*/ 219 w 2188"/>
                  <a:gd name="T69" fmla="*/ 1735 h 2190"/>
                  <a:gd name="T70" fmla="*/ 228 w 2188"/>
                  <a:gd name="T71" fmla="*/ 1667 h 2190"/>
                  <a:gd name="T72" fmla="*/ 75 w 2188"/>
                  <a:gd name="T73" fmla="*/ 1286 h 2190"/>
                  <a:gd name="T74" fmla="*/ 20 w 2188"/>
                  <a:gd name="T75" fmla="*/ 1243 h 2190"/>
                  <a:gd name="T76" fmla="*/ 0 w 2188"/>
                  <a:gd name="T77" fmla="*/ 1176 h 2190"/>
                  <a:gd name="T78" fmla="*/ 11 w 2188"/>
                  <a:gd name="T79" fmla="*/ 950 h 2190"/>
                  <a:gd name="T80" fmla="*/ 57 w 2188"/>
                  <a:gd name="T81" fmla="*/ 898 h 2190"/>
                  <a:gd name="T82" fmla="*/ 355 w 2188"/>
                  <a:gd name="T83" fmla="*/ 761 h 2190"/>
                  <a:gd name="T84" fmla="*/ 228 w 2188"/>
                  <a:gd name="T85" fmla="*/ 464 h 2190"/>
                  <a:gd name="T86" fmla="*/ 248 w 2188"/>
                  <a:gd name="T87" fmla="*/ 397 h 2190"/>
                  <a:gd name="T88" fmla="*/ 410 w 2188"/>
                  <a:gd name="T89" fmla="*/ 237 h 2190"/>
                  <a:gd name="T90" fmla="*/ 473 w 2188"/>
                  <a:gd name="T91" fmla="*/ 219 h 2190"/>
                  <a:gd name="T92" fmla="*/ 772 w 2188"/>
                  <a:gd name="T93" fmla="*/ 351 h 2190"/>
                  <a:gd name="T94" fmla="*/ 914 w 2188"/>
                  <a:gd name="T95" fmla="*/ 55 h 2190"/>
                  <a:gd name="T96" fmla="*/ 966 w 2188"/>
                  <a:gd name="T97" fmla="*/ 10 h 2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8" h="2190">
                    <a:moveTo>
                      <a:pt x="1012" y="0"/>
                    </a:moveTo>
                    <a:lnTo>
                      <a:pt x="1017" y="0"/>
                    </a:lnTo>
                    <a:lnTo>
                      <a:pt x="1027" y="0"/>
                    </a:lnTo>
                    <a:lnTo>
                      <a:pt x="1046" y="2"/>
                    </a:lnTo>
                    <a:lnTo>
                      <a:pt x="1066" y="2"/>
                    </a:lnTo>
                    <a:lnTo>
                      <a:pt x="1090" y="2"/>
                    </a:lnTo>
                    <a:lnTo>
                      <a:pt x="1116" y="2"/>
                    </a:lnTo>
                    <a:lnTo>
                      <a:pt x="1139" y="2"/>
                    </a:lnTo>
                    <a:lnTo>
                      <a:pt x="1160" y="2"/>
                    </a:lnTo>
                    <a:lnTo>
                      <a:pt x="1177" y="3"/>
                    </a:lnTo>
                    <a:lnTo>
                      <a:pt x="1189" y="3"/>
                    </a:lnTo>
                    <a:lnTo>
                      <a:pt x="1193" y="3"/>
                    </a:lnTo>
                    <a:lnTo>
                      <a:pt x="1217" y="5"/>
                    </a:lnTo>
                    <a:lnTo>
                      <a:pt x="1240" y="13"/>
                    </a:lnTo>
                    <a:lnTo>
                      <a:pt x="1260" y="25"/>
                    </a:lnTo>
                    <a:lnTo>
                      <a:pt x="1278" y="39"/>
                    </a:lnTo>
                    <a:lnTo>
                      <a:pt x="1291" y="58"/>
                    </a:lnTo>
                    <a:lnTo>
                      <a:pt x="1302" y="80"/>
                    </a:lnTo>
                    <a:lnTo>
                      <a:pt x="1393" y="341"/>
                    </a:lnTo>
                    <a:lnTo>
                      <a:pt x="1429" y="357"/>
                    </a:lnTo>
                    <a:lnTo>
                      <a:pt x="1679" y="241"/>
                    </a:lnTo>
                    <a:lnTo>
                      <a:pt x="1703" y="233"/>
                    </a:lnTo>
                    <a:lnTo>
                      <a:pt x="1728" y="230"/>
                    </a:lnTo>
                    <a:lnTo>
                      <a:pt x="1751" y="233"/>
                    </a:lnTo>
                    <a:lnTo>
                      <a:pt x="1772" y="239"/>
                    </a:lnTo>
                    <a:lnTo>
                      <a:pt x="1793" y="250"/>
                    </a:lnTo>
                    <a:lnTo>
                      <a:pt x="1811" y="264"/>
                    </a:lnTo>
                    <a:lnTo>
                      <a:pt x="1937" y="393"/>
                    </a:lnTo>
                    <a:lnTo>
                      <a:pt x="1952" y="412"/>
                    </a:lnTo>
                    <a:lnTo>
                      <a:pt x="1962" y="433"/>
                    </a:lnTo>
                    <a:lnTo>
                      <a:pt x="1968" y="455"/>
                    </a:lnTo>
                    <a:lnTo>
                      <a:pt x="1971" y="479"/>
                    </a:lnTo>
                    <a:lnTo>
                      <a:pt x="1967" y="502"/>
                    </a:lnTo>
                    <a:lnTo>
                      <a:pt x="1958" y="525"/>
                    </a:lnTo>
                    <a:lnTo>
                      <a:pt x="1838" y="773"/>
                    </a:lnTo>
                    <a:lnTo>
                      <a:pt x="1852" y="811"/>
                    </a:lnTo>
                    <a:lnTo>
                      <a:pt x="2112" y="905"/>
                    </a:lnTo>
                    <a:lnTo>
                      <a:pt x="2134" y="916"/>
                    </a:lnTo>
                    <a:lnTo>
                      <a:pt x="2152" y="930"/>
                    </a:lnTo>
                    <a:lnTo>
                      <a:pt x="2168" y="948"/>
                    </a:lnTo>
                    <a:lnTo>
                      <a:pt x="2179" y="968"/>
                    </a:lnTo>
                    <a:lnTo>
                      <a:pt x="2186" y="991"/>
                    </a:lnTo>
                    <a:lnTo>
                      <a:pt x="2188" y="1015"/>
                    </a:lnTo>
                    <a:lnTo>
                      <a:pt x="2187" y="1195"/>
                    </a:lnTo>
                    <a:lnTo>
                      <a:pt x="2183" y="1219"/>
                    </a:lnTo>
                    <a:lnTo>
                      <a:pt x="2176" y="1241"/>
                    </a:lnTo>
                    <a:lnTo>
                      <a:pt x="2165" y="1262"/>
                    </a:lnTo>
                    <a:lnTo>
                      <a:pt x="2150" y="1280"/>
                    </a:lnTo>
                    <a:lnTo>
                      <a:pt x="2130" y="1293"/>
                    </a:lnTo>
                    <a:lnTo>
                      <a:pt x="2108" y="1304"/>
                    </a:lnTo>
                    <a:lnTo>
                      <a:pt x="1847" y="1395"/>
                    </a:lnTo>
                    <a:lnTo>
                      <a:pt x="1832" y="1430"/>
                    </a:lnTo>
                    <a:lnTo>
                      <a:pt x="1949" y="1681"/>
                    </a:lnTo>
                    <a:lnTo>
                      <a:pt x="1956" y="1704"/>
                    </a:lnTo>
                    <a:lnTo>
                      <a:pt x="1960" y="1727"/>
                    </a:lnTo>
                    <a:lnTo>
                      <a:pt x="1957" y="1750"/>
                    </a:lnTo>
                    <a:lnTo>
                      <a:pt x="1951" y="1773"/>
                    </a:lnTo>
                    <a:lnTo>
                      <a:pt x="1940" y="1794"/>
                    </a:lnTo>
                    <a:lnTo>
                      <a:pt x="1925" y="1813"/>
                    </a:lnTo>
                    <a:lnTo>
                      <a:pt x="1796" y="1939"/>
                    </a:lnTo>
                    <a:lnTo>
                      <a:pt x="1778" y="1953"/>
                    </a:lnTo>
                    <a:lnTo>
                      <a:pt x="1758" y="1964"/>
                    </a:lnTo>
                    <a:lnTo>
                      <a:pt x="1737" y="1970"/>
                    </a:lnTo>
                    <a:lnTo>
                      <a:pt x="1715" y="1972"/>
                    </a:lnTo>
                    <a:lnTo>
                      <a:pt x="1689" y="1969"/>
                    </a:lnTo>
                    <a:lnTo>
                      <a:pt x="1665" y="1960"/>
                    </a:lnTo>
                    <a:lnTo>
                      <a:pt x="1416" y="1839"/>
                    </a:lnTo>
                    <a:lnTo>
                      <a:pt x="1379" y="1854"/>
                    </a:lnTo>
                    <a:lnTo>
                      <a:pt x="1284" y="2114"/>
                    </a:lnTo>
                    <a:lnTo>
                      <a:pt x="1274" y="2136"/>
                    </a:lnTo>
                    <a:lnTo>
                      <a:pt x="1260" y="2154"/>
                    </a:lnTo>
                    <a:lnTo>
                      <a:pt x="1241" y="2170"/>
                    </a:lnTo>
                    <a:lnTo>
                      <a:pt x="1221" y="2180"/>
                    </a:lnTo>
                    <a:lnTo>
                      <a:pt x="1199" y="2188"/>
                    </a:lnTo>
                    <a:lnTo>
                      <a:pt x="1175" y="2190"/>
                    </a:lnTo>
                    <a:lnTo>
                      <a:pt x="1171" y="2190"/>
                    </a:lnTo>
                    <a:lnTo>
                      <a:pt x="1159" y="2190"/>
                    </a:lnTo>
                    <a:lnTo>
                      <a:pt x="1142" y="2190"/>
                    </a:lnTo>
                    <a:lnTo>
                      <a:pt x="1121" y="2189"/>
                    </a:lnTo>
                    <a:lnTo>
                      <a:pt x="1096" y="2189"/>
                    </a:lnTo>
                    <a:lnTo>
                      <a:pt x="1072" y="2189"/>
                    </a:lnTo>
                    <a:lnTo>
                      <a:pt x="1048" y="2189"/>
                    </a:lnTo>
                    <a:lnTo>
                      <a:pt x="1027" y="2189"/>
                    </a:lnTo>
                    <a:lnTo>
                      <a:pt x="1009" y="2189"/>
                    </a:lnTo>
                    <a:lnTo>
                      <a:pt x="998" y="2189"/>
                    </a:lnTo>
                    <a:lnTo>
                      <a:pt x="994" y="2189"/>
                    </a:lnTo>
                    <a:lnTo>
                      <a:pt x="971" y="2185"/>
                    </a:lnTo>
                    <a:lnTo>
                      <a:pt x="948" y="2178"/>
                    </a:lnTo>
                    <a:lnTo>
                      <a:pt x="927" y="2167"/>
                    </a:lnTo>
                    <a:lnTo>
                      <a:pt x="910" y="2151"/>
                    </a:lnTo>
                    <a:lnTo>
                      <a:pt x="896" y="2132"/>
                    </a:lnTo>
                    <a:lnTo>
                      <a:pt x="886" y="2110"/>
                    </a:lnTo>
                    <a:lnTo>
                      <a:pt x="795" y="1849"/>
                    </a:lnTo>
                    <a:lnTo>
                      <a:pt x="759" y="1833"/>
                    </a:lnTo>
                    <a:lnTo>
                      <a:pt x="508" y="1951"/>
                    </a:lnTo>
                    <a:lnTo>
                      <a:pt x="485" y="1958"/>
                    </a:lnTo>
                    <a:lnTo>
                      <a:pt x="459" y="1962"/>
                    </a:lnTo>
                    <a:lnTo>
                      <a:pt x="436" y="1959"/>
                    </a:lnTo>
                    <a:lnTo>
                      <a:pt x="416" y="1952"/>
                    </a:lnTo>
                    <a:lnTo>
                      <a:pt x="395" y="1941"/>
                    </a:lnTo>
                    <a:lnTo>
                      <a:pt x="377" y="1927"/>
                    </a:lnTo>
                    <a:lnTo>
                      <a:pt x="250" y="1798"/>
                    </a:lnTo>
                    <a:lnTo>
                      <a:pt x="236" y="1779"/>
                    </a:lnTo>
                    <a:lnTo>
                      <a:pt x="225" y="1758"/>
                    </a:lnTo>
                    <a:lnTo>
                      <a:pt x="219" y="1735"/>
                    </a:lnTo>
                    <a:lnTo>
                      <a:pt x="217" y="1713"/>
                    </a:lnTo>
                    <a:lnTo>
                      <a:pt x="221" y="1688"/>
                    </a:lnTo>
                    <a:lnTo>
                      <a:pt x="228" y="1667"/>
                    </a:lnTo>
                    <a:lnTo>
                      <a:pt x="349" y="1417"/>
                    </a:lnTo>
                    <a:lnTo>
                      <a:pt x="335" y="1381"/>
                    </a:lnTo>
                    <a:lnTo>
                      <a:pt x="75" y="1286"/>
                    </a:lnTo>
                    <a:lnTo>
                      <a:pt x="54" y="1275"/>
                    </a:lnTo>
                    <a:lnTo>
                      <a:pt x="35" y="1260"/>
                    </a:lnTo>
                    <a:lnTo>
                      <a:pt x="20" y="1243"/>
                    </a:lnTo>
                    <a:lnTo>
                      <a:pt x="8" y="1223"/>
                    </a:lnTo>
                    <a:lnTo>
                      <a:pt x="1" y="1200"/>
                    </a:lnTo>
                    <a:lnTo>
                      <a:pt x="0" y="1176"/>
                    </a:lnTo>
                    <a:lnTo>
                      <a:pt x="1" y="996"/>
                    </a:lnTo>
                    <a:lnTo>
                      <a:pt x="3" y="971"/>
                    </a:lnTo>
                    <a:lnTo>
                      <a:pt x="11" y="950"/>
                    </a:lnTo>
                    <a:lnTo>
                      <a:pt x="23" y="929"/>
                    </a:lnTo>
                    <a:lnTo>
                      <a:pt x="38" y="912"/>
                    </a:lnTo>
                    <a:lnTo>
                      <a:pt x="57" y="898"/>
                    </a:lnTo>
                    <a:lnTo>
                      <a:pt x="78" y="888"/>
                    </a:lnTo>
                    <a:lnTo>
                      <a:pt x="340" y="797"/>
                    </a:lnTo>
                    <a:lnTo>
                      <a:pt x="355" y="761"/>
                    </a:lnTo>
                    <a:lnTo>
                      <a:pt x="239" y="509"/>
                    </a:lnTo>
                    <a:lnTo>
                      <a:pt x="231" y="486"/>
                    </a:lnTo>
                    <a:lnTo>
                      <a:pt x="228" y="464"/>
                    </a:lnTo>
                    <a:lnTo>
                      <a:pt x="229" y="441"/>
                    </a:lnTo>
                    <a:lnTo>
                      <a:pt x="237" y="418"/>
                    </a:lnTo>
                    <a:lnTo>
                      <a:pt x="248" y="397"/>
                    </a:lnTo>
                    <a:lnTo>
                      <a:pt x="262" y="379"/>
                    </a:lnTo>
                    <a:lnTo>
                      <a:pt x="391" y="252"/>
                    </a:lnTo>
                    <a:lnTo>
                      <a:pt x="410" y="237"/>
                    </a:lnTo>
                    <a:lnTo>
                      <a:pt x="429" y="228"/>
                    </a:lnTo>
                    <a:lnTo>
                      <a:pt x="451" y="220"/>
                    </a:lnTo>
                    <a:lnTo>
                      <a:pt x="473" y="219"/>
                    </a:lnTo>
                    <a:lnTo>
                      <a:pt x="498" y="222"/>
                    </a:lnTo>
                    <a:lnTo>
                      <a:pt x="523" y="230"/>
                    </a:lnTo>
                    <a:lnTo>
                      <a:pt x="772" y="351"/>
                    </a:lnTo>
                    <a:lnTo>
                      <a:pt x="809" y="337"/>
                    </a:lnTo>
                    <a:lnTo>
                      <a:pt x="903" y="77"/>
                    </a:lnTo>
                    <a:lnTo>
                      <a:pt x="914" y="55"/>
                    </a:lnTo>
                    <a:lnTo>
                      <a:pt x="928" y="37"/>
                    </a:lnTo>
                    <a:lnTo>
                      <a:pt x="945" y="22"/>
                    </a:lnTo>
                    <a:lnTo>
                      <a:pt x="966" y="10"/>
                    </a:lnTo>
                    <a:lnTo>
                      <a:pt x="989" y="3"/>
                    </a:lnTo>
                    <a:lnTo>
                      <a:pt x="1012" y="0"/>
                    </a:lnTo>
                    <a:close/>
                  </a:path>
                </a:pathLst>
              </a:custGeom>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54" name="Freeform 277"/>
              <p:cNvSpPr>
                <a:spLocks noEditPoints="1"/>
              </p:cNvSpPr>
              <p:nvPr/>
            </p:nvSpPr>
            <p:spPr bwMode="auto">
              <a:xfrm>
                <a:off x="2254" y="913"/>
                <a:ext cx="391" cy="391"/>
              </a:xfrm>
              <a:custGeom>
                <a:avLst/>
                <a:gdLst>
                  <a:gd name="T0" fmla="*/ 915 w 1957"/>
                  <a:gd name="T1" fmla="*/ 435 h 1957"/>
                  <a:gd name="T2" fmla="*/ 794 w 1957"/>
                  <a:gd name="T3" fmla="*/ 464 h 1957"/>
                  <a:gd name="T4" fmla="*/ 685 w 1957"/>
                  <a:gd name="T5" fmla="*/ 517 h 1957"/>
                  <a:gd name="T6" fmla="*/ 592 w 1957"/>
                  <a:gd name="T7" fmla="*/ 592 h 1957"/>
                  <a:gd name="T8" fmla="*/ 517 w 1957"/>
                  <a:gd name="T9" fmla="*/ 685 h 1957"/>
                  <a:gd name="T10" fmla="*/ 464 w 1957"/>
                  <a:gd name="T11" fmla="*/ 794 h 1957"/>
                  <a:gd name="T12" fmla="*/ 435 w 1957"/>
                  <a:gd name="T13" fmla="*/ 915 h 1957"/>
                  <a:gd name="T14" fmla="*/ 435 w 1957"/>
                  <a:gd name="T15" fmla="*/ 1042 h 1957"/>
                  <a:gd name="T16" fmla="*/ 464 w 1957"/>
                  <a:gd name="T17" fmla="*/ 1163 h 1957"/>
                  <a:gd name="T18" fmla="*/ 517 w 1957"/>
                  <a:gd name="T19" fmla="*/ 1271 h 1957"/>
                  <a:gd name="T20" fmla="*/ 592 w 1957"/>
                  <a:gd name="T21" fmla="*/ 1366 h 1957"/>
                  <a:gd name="T22" fmla="*/ 685 w 1957"/>
                  <a:gd name="T23" fmla="*/ 1441 h 1957"/>
                  <a:gd name="T24" fmla="*/ 794 w 1957"/>
                  <a:gd name="T25" fmla="*/ 1494 h 1957"/>
                  <a:gd name="T26" fmla="*/ 915 w 1957"/>
                  <a:gd name="T27" fmla="*/ 1522 h 1957"/>
                  <a:gd name="T28" fmla="*/ 1043 w 1957"/>
                  <a:gd name="T29" fmla="*/ 1522 h 1957"/>
                  <a:gd name="T30" fmla="*/ 1163 w 1957"/>
                  <a:gd name="T31" fmla="*/ 1494 h 1957"/>
                  <a:gd name="T32" fmla="*/ 1272 w 1957"/>
                  <a:gd name="T33" fmla="*/ 1441 h 1957"/>
                  <a:gd name="T34" fmla="*/ 1366 w 1957"/>
                  <a:gd name="T35" fmla="*/ 1366 h 1957"/>
                  <a:gd name="T36" fmla="*/ 1441 w 1957"/>
                  <a:gd name="T37" fmla="*/ 1271 h 1957"/>
                  <a:gd name="T38" fmla="*/ 1494 w 1957"/>
                  <a:gd name="T39" fmla="*/ 1163 h 1957"/>
                  <a:gd name="T40" fmla="*/ 1522 w 1957"/>
                  <a:gd name="T41" fmla="*/ 1042 h 1957"/>
                  <a:gd name="T42" fmla="*/ 1522 w 1957"/>
                  <a:gd name="T43" fmla="*/ 915 h 1957"/>
                  <a:gd name="T44" fmla="*/ 1494 w 1957"/>
                  <a:gd name="T45" fmla="*/ 794 h 1957"/>
                  <a:gd name="T46" fmla="*/ 1441 w 1957"/>
                  <a:gd name="T47" fmla="*/ 685 h 1957"/>
                  <a:gd name="T48" fmla="*/ 1366 w 1957"/>
                  <a:gd name="T49" fmla="*/ 592 h 1957"/>
                  <a:gd name="T50" fmla="*/ 1272 w 1957"/>
                  <a:gd name="T51" fmla="*/ 517 h 1957"/>
                  <a:gd name="T52" fmla="*/ 1163 w 1957"/>
                  <a:gd name="T53" fmla="*/ 464 h 1957"/>
                  <a:gd name="T54" fmla="*/ 1043 w 1957"/>
                  <a:gd name="T55" fmla="*/ 435 h 1957"/>
                  <a:gd name="T56" fmla="*/ 897 w 1957"/>
                  <a:gd name="T57" fmla="*/ 0 h 1957"/>
                  <a:gd name="T58" fmla="*/ 1185 w 1957"/>
                  <a:gd name="T59" fmla="*/ 311 h 1957"/>
                  <a:gd name="T60" fmla="*/ 1613 w 1957"/>
                  <a:gd name="T61" fmla="*/ 228 h 1957"/>
                  <a:gd name="T62" fmla="*/ 1596 w 1957"/>
                  <a:gd name="T63" fmla="*/ 652 h 1957"/>
                  <a:gd name="T64" fmla="*/ 1957 w 1957"/>
                  <a:gd name="T65" fmla="*/ 897 h 1957"/>
                  <a:gd name="T66" fmla="*/ 1646 w 1957"/>
                  <a:gd name="T67" fmla="*/ 1184 h 1957"/>
                  <a:gd name="T68" fmla="*/ 1729 w 1957"/>
                  <a:gd name="T69" fmla="*/ 1612 h 1957"/>
                  <a:gd name="T70" fmla="*/ 1304 w 1957"/>
                  <a:gd name="T71" fmla="*/ 1596 h 1957"/>
                  <a:gd name="T72" fmla="*/ 1060 w 1957"/>
                  <a:gd name="T73" fmla="*/ 1957 h 1957"/>
                  <a:gd name="T74" fmla="*/ 772 w 1957"/>
                  <a:gd name="T75" fmla="*/ 1645 h 1957"/>
                  <a:gd name="T76" fmla="*/ 344 w 1957"/>
                  <a:gd name="T77" fmla="*/ 1729 h 1957"/>
                  <a:gd name="T78" fmla="*/ 361 w 1957"/>
                  <a:gd name="T79" fmla="*/ 1304 h 1957"/>
                  <a:gd name="T80" fmla="*/ 0 w 1957"/>
                  <a:gd name="T81" fmla="*/ 1060 h 1957"/>
                  <a:gd name="T82" fmla="*/ 312 w 1957"/>
                  <a:gd name="T83" fmla="*/ 772 h 1957"/>
                  <a:gd name="T84" fmla="*/ 229 w 1957"/>
                  <a:gd name="T85" fmla="*/ 344 h 1957"/>
                  <a:gd name="T86" fmla="*/ 653 w 1957"/>
                  <a:gd name="T87" fmla="*/ 361 h 1957"/>
                  <a:gd name="T88" fmla="*/ 897 w 1957"/>
                  <a:gd name="T89" fmla="*/ 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7" h="1957">
                    <a:moveTo>
                      <a:pt x="979" y="431"/>
                    </a:moveTo>
                    <a:lnTo>
                      <a:pt x="915" y="435"/>
                    </a:lnTo>
                    <a:lnTo>
                      <a:pt x="853" y="446"/>
                    </a:lnTo>
                    <a:lnTo>
                      <a:pt x="794" y="464"/>
                    </a:lnTo>
                    <a:lnTo>
                      <a:pt x="738" y="487"/>
                    </a:lnTo>
                    <a:lnTo>
                      <a:pt x="685" y="517"/>
                    </a:lnTo>
                    <a:lnTo>
                      <a:pt x="637" y="552"/>
                    </a:lnTo>
                    <a:lnTo>
                      <a:pt x="592" y="592"/>
                    </a:lnTo>
                    <a:lnTo>
                      <a:pt x="552" y="637"/>
                    </a:lnTo>
                    <a:lnTo>
                      <a:pt x="517" y="685"/>
                    </a:lnTo>
                    <a:lnTo>
                      <a:pt x="487" y="738"/>
                    </a:lnTo>
                    <a:lnTo>
                      <a:pt x="464" y="794"/>
                    </a:lnTo>
                    <a:lnTo>
                      <a:pt x="446" y="853"/>
                    </a:lnTo>
                    <a:lnTo>
                      <a:pt x="435" y="915"/>
                    </a:lnTo>
                    <a:lnTo>
                      <a:pt x="431" y="979"/>
                    </a:lnTo>
                    <a:lnTo>
                      <a:pt x="435" y="1042"/>
                    </a:lnTo>
                    <a:lnTo>
                      <a:pt x="446" y="1103"/>
                    </a:lnTo>
                    <a:lnTo>
                      <a:pt x="464" y="1163"/>
                    </a:lnTo>
                    <a:lnTo>
                      <a:pt x="487" y="1219"/>
                    </a:lnTo>
                    <a:lnTo>
                      <a:pt x="517" y="1271"/>
                    </a:lnTo>
                    <a:lnTo>
                      <a:pt x="552" y="1321"/>
                    </a:lnTo>
                    <a:lnTo>
                      <a:pt x="592" y="1366"/>
                    </a:lnTo>
                    <a:lnTo>
                      <a:pt x="637" y="1406"/>
                    </a:lnTo>
                    <a:lnTo>
                      <a:pt x="685" y="1441"/>
                    </a:lnTo>
                    <a:lnTo>
                      <a:pt x="738" y="1470"/>
                    </a:lnTo>
                    <a:lnTo>
                      <a:pt x="794" y="1494"/>
                    </a:lnTo>
                    <a:lnTo>
                      <a:pt x="853" y="1511"/>
                    </a:lnTo>
                    <a:lnTo>
                      <a:pt x="915" y="1522"/>
                    </a:lnTo>
                    <a:lnTo>
                      <a:pt x="979" y="1525"/>
                    </a:lnTo>
                    <a:lnTo>
                      <a:pt x="1043" y="1522"/>
                    </a:lnTo>
                    <a:lnTo>
                      <a:pt x="1105" y="1511"/>
                    </a:lnTo>
                    <a:lnTo>
                      <a:pt x="1163" y="1494"/>
                    </a:lnTo>
                    <a:lnTo>
                      <a:pt x="1220" y="1470"/>
                    </a:lnTo>
                    <a:lnTo>
                      <a:pt x="1272" y="1441"/>
                    </a:lnTo>
                    <a:lnTo>
                      <a:pt x="1321" y="1406"/>
                    </a:lnTo>
                    <a:lnTo>
                      <a:pt x="1366" y="1366"/>
                    </a:lnTo>
                    <a:lnTo>
                      <a:pt x="1406" y="1321"/>
                    </a:lnTo>
                    <a:lnTo>
                      <a:pt x="1441" y="1271"/>
                    </a:lnTo>
                    <a:lnTo>
                      <a:pt x="1470" y="1219"/>
                    </a:lnTo>
                    <a:lnTo>
                      <a:pt x="1494" y="1163"/>
                    </a:lnTo>
                    <a:lnTo>
                      <a:pt x="1511" y="1103"/>
                    </a:lnTo>
                    <a:lnTo>
                      <a:pt x="1522" y="1042"/>
                    </a:lnTo>
                    <a:lnTo>
                      <a:pt x="1525" y="979"/>
                    </a:lnTo>
                    <a:lnTo>
                      <a:pt x="1522" y="915"/>
                    </a:lnTo>
                    <a:lnTo>
                      <a:pt x="1511" y="853"/>
                    </a:lnTo>
                    <a:lnTo>
                      <a:pt x="1494" y="794"/>
                    </a:lnTo>
                    <a:lnTo>
                      <a:pt x="1470" y="738"/>
                    </a:lnTo>
                    <a:lnTo>
                      <a:pt x="1441" y="685"/>
                    </a:lnTo>
                    <a:lnTo>
                      <a:pt x="1406" y="637"/>
                    </a:lnTo>
                    <a:lnTo>
                      <a:pt x="1366" y="592"/>
                    </a:lnTo>
                    <a:lnTo>
                      <a:pt x="1321" y="552"/>
                    </a:lnTo>
                    <a:lnTo>
                      <a:pt x="1272" y="517"/>
                    </a:lnTo>
                    <a:lnTo>
                      <a:pt x="1220" y="487"/>
                    </a:lnTo>
                    <a:lnTo>
                      <a:pt x="1163" y="464"/>
                    </a:lnTo>
                    <a:lnTo>
                      <a:pt x="1105" y="446"/>
                    </a:lnTo>
                    <a:lnTo>
                      <a:pt x="1043" y="435"/>
                    </a:lnTo>
                    <a:lnTo>
                      <a:pt x="979" y="431"/>
                    </a:lnTo>
                    <a:close/>
                    <a:moveTo>
                      <a:pt x="897" y="0"/>
                    </a:moveTo>
                    <a:lnTo>
                      <a:pt x="1077" y="1"/>
                    </a:lnTo>
                    <a:lnTo>
                      <a:pt x="1185" y="311"/>
                    </a:lnTo>
                    <a:lnTo>
                      <a:pt x="1315" y="367"/>
                    </a:lnTo>
                    <a:lnTo>
                      <a:pt x="1613" y="228"/>
                    </a:lnTo>
                    <a:lnTo>
                      <a:pt x="1739" y="357"/>
                    </a:lnTo>
                    <a:lnTo>
                      <a:pt x="1596" y="652"/>
                    </a:lnTo>
                    <a:lnTo>
                      <a:pt x="1649" y="784"/>
                    </a:lnTo>
                    <a:lnTo>
                      <a:pt x="1957" y="897"/>
                    </a:lnTo>
                    <a:lnTo>
                      <a:pt x="1956" y="1077"/>
                    </a:lnTo>
                    <a:lnTo>
                      <a:pt x="1646" y="1184"/>
                    </a:lnTo>
                    <a:lnTo>
                      <a:pt x="1591" y="1315"/>
                    </a:lnTo>
                    <a:lnTo>
                      <a:pt x="1729" y="1612"/>
                    </a:lnTo>
                    <a:lnTo>
                      <a:pt x="1600" y="1739"/>
                    </a:lnTo>
                    <a:lnTo>
                      <a:pt x="1304" y="1596"/>
                    </a:lnTo>
                    <a:lnTo>
                      <a:pt x="1174" y="1649"/>
                    </a:lnTo>
                    <a:lnTo>
                      <a:pt x="1060" y="1957"/>
                    </a:lnTo>
                    <a:lnTo>
                      <a:pt x="880" y="1956"/>
                    </a:lnTo>
                    <a:lnTo>
                      <a:pt x="772" y="1645"/>
                    </a:lnTo>
                    <a:lnTo>
                      <a:pt x="642" y="1589"/>
                    </a:lnTo>
                    <a:lnTo>
                      <a:pt x="344" y="1729"/>
                    </a:lnTo>
                    <a:lnTo>
                      <a:pt x="218" y="1599"/>
                    </a:lnTo>
                    <a:lnTo>
                      <a:pt x="361" y="1304"/>
                    </a:lnTo>
                    <a:lnTo>
                      <a:pt x="308" y="1172"/>
                    </a:lnTo>
                    <a:lnTo>
                      <a:pt x="0" y="1060"/>
                    </a:lnTo>
                    <a:lnTo>
                      <a:pt x="2" y="880"/>
                    </a:lnTo>
                    <a:lnTo>
                      <a:pt x="312" y="772"/>
                    </a:lnTo>
                    <a:lnTo>
                      <a:pt x="367" y="642"/>
                    </a:lnTo>
                    <a:lnTo>
                      <a:pt x="229" y="344"/>
                    </a:lnTo>
                    <a:lnTo>
                      <a:pt x="358" y="217"/>
                    </a:lnTo>
                    <a:lnTo>
                      <a:pt x="653" y="361"/>
                    </a:lnTo>
                    <a:lnTo>
                      <a:pt x="784" y="308"/>
                    </a:lnTo>
                    <a:lnTo>
                      <a:pt x="897"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55" name="Freeform 278"/>
              <p:cNvSpPr>
                <a:spLocks noEditPoints="1"/>
              </p:cNvSpPr>
              <p:nvPr/>
            </p:nvSpPr>
            <p:spPr bwMode="auto">
              <a:xfrm>
                <a:off x="2364" y="1022"/>
                <a:ext cx="171" cy="172"/>
              </a:xfrm>
              <a:custGeom>
                <a:avLst/>
                <a:gdLst>
                  <a:gd name="T0" fmla="*/ 385 w 859"/>
                  <a:gd name="T1" fmla="*/ 161 h 860"/>
                  <a:gd name="T2" fmla="*/ 304 w 859"/>
                  <a:gd name="T3" fmla="*/ 189 h 860"/>
                  <a:gd name="T4" fmla="*/ 237 w 859"/>
                  <a:gd name="T5" fmla="*/ 237 h 860"/>
                  <a:gd name="T6" fmla="*/ 188 w 859"/>
                  <a:gd name="T7" fmla="*/ 305 h 860"/>
                  <a:gd name="T8" fmla="*/ 160 w 859"/>
                  <a:gd name="T9" fmla="*/ 386 h 860"/>
                  <a:gd name="T10" fmla="*/ 160 w 859"/>
                  <a:gd name="T11" fmla="*/ 474 h 860"/>
                  <a:gd name="T12" fmla="*/ 188 w 859"/>
                  <a:gd name="T13" fmla="*/ 555 h 860"/>
                  <a:gd name="T14" fmla="*/ 237 w 859"/>
                  <a:gd name="T15" fmla="*/ 623 h 860"/>
                  <a:gd name="T16" fmla="*/ 304 w 859"/>
                  <a:gd name="T17" fmla="*/ 673 h 860"/>
                  <a:gd name="T18" fmla="*/ 385 w 859"/>
                  <a:gd name="T19" fmla="*/ 699 h 860"/>
                  <a:gd name="T20" fmla="*/ 474 w 859"/>
                  <a:gd name="T21" fmla="*/ 699 h 860"/>
                  <a:gd name="T22" fmla="*/ 555 w 859"/>
                  <a:gd name="T23" fmla="*/ 673 h 860"/>
                  <a:gd name="T24" fmla="*/ 622 w 859"/>
                  <a:gd name="T25" fmla="*/ 623 h 860"/>
                  <a:gd name="T26" fmla="*/ 672 w 859"/>
                  <a:gd name="T27" fmla="*/ 555 h 860"/>
                  <a:gd name="T28" fmla="*/ 698 w 859"/>
                  <a:gd name="T29" fmla="*/ 474 h 860"/>
                  <a:gd name="T30" fmla="*/ 698 w 859"/>
                  <a:gd name="T31" fmla="*/ 386 h 860"/>
                  <a:gd name="T32" fmla="*/ 672 w 859"/>
                  <a:gd name="T33" fmla="*/ 305 h 860"/>
                  <a:gd name="T34" fmla="*/ 622 w 859"/>
                  <a:gd name="T35" fmla="*/ 237 h 860"/>
                  <a:gd name="T36" fmla="*/ 555 w 859"/>
                  <a:gd name="T37" fmla="*/ 189 h 860"/>
                  <a:gd name="T38" fmla="*/ 474 w 859"/>
                  <a:gd name="T39" fmla="*/ 161 h 860"/>
                  <a:gd name="T40" fmla="*/ 430 w 859"/>
                  <a:gd name="T41" fmla="*/ 0 h 860"/>
                  <a:gd name="T42" fmla="*/ 535 w 859"/>
                  <a:gd name="T43" fmla="*/ 14 h 860"/>
                  <a:gd name="T44" fmla="*/ 632 w 859"/>
                  <a:gd name="T45" fmla="*/ 51 h 860"/>
                  <a:gd name="T46" fmla="*/ 715 w 859"/>
                  <a:gd name="T47" fmla="*/ 109 h 860"/>
                  <a:gd name="T48" fmla="*/ 782 w 859"/>
                  <a:gd name="T49" fmla="*/ 185 h 860"/>
                  <a:gd name="T50" fmla="*/ 830 w 859"/>
                  <a:gd name="T51" fmla="*/ 275 h 860"/>
                  <a:gd name="T52" fmla="*/ 856 w 859"/>
                  <a:gd name="T53" fmla="*/ 376 h 860"/>
                  <a:gd name="T54" fmla="*/ 856 w 859"/>
                  <a:gd name="T55" fmla="*/ 484 h 860"/>
                  <a:gd name="T56" fmla="*/ 830 w 859"/>
                  <a:gd name="T57" fmla="*/ 586 h 860"/>
                  <a:gd name="T58" fmla="*/ 782 w 859"/>
                  <a:gd name="T59" fmla="*/ 676 h 860"/>
                  <a:gd name="T60" fmla="*/ 715 w 859"/>
                  <a:gd name="T61" fmla="*/ 751 h 860"/>
                  <a:gd name="T62" fmla="*/ 632 w 859"/>
                  <a:gd name="T63" fmla="*/ 809 h 860"/>
                  <a:gd name="T64" fmla="*/ 535 w 859"/>
                  <a:gd name="T65" fmla="*/ 847 h 860"/>
                  <a:gd name="T66" fmla="*/ 430 w 859"/>
                  <a:gd name="T67" fmla="*/ 860 h 860"/>
                  <a:gd name="T68" fmla="*/ 324 w 859"/>
                  <a:gd name="T69" fmla="*/ 847 h 860"/>
                  <a:gd name="T70" fmla="*/ 228 w 859"/>
                  <a:gd name="T71" fmla="*/ 809 h 860"/>
                  <a:gd name="T72" fmla="*/ 145 w 859"/>
                  <a:gd name="T73" fmla="*/ 751 h 860"/>
                  <a:gd name="T74" fmla="*/ 77 w 859"/>
                  <a:gd name="T75" fmla="*/ 676 h 860"/>
                  <a:gd name="T76" fmla="*/ 29 w 859"/>
                  <a:gd name="T77" fmla="*/ 586 h 860"/>
                  <a:gd name="T78" fmla="*/ 3 w 859"/>
                  <a:gd name="T79" fmla="*/ 484 h 860"/>
                  <a:gd name="T80" fmla="*/ 3 w 859"/>
                  <a:gd name="T81" fmla="*/ 376 h 860"/>
                  <a:gd name="T82" fmla="*/ 29 w 859"/>
                  <a:gd name="T83" fmla="*/ 275 h 860"/>
                  <a:gd name="T84" fmla="*/ 77 w 859"/>
                  <a:gd name="T85" fmla="*/ 185 h 860"/>
                  <a:gd name="T86" fmla="*/ 145 w 859"/>
                  <a:gd name="T87" fmla="*/ 109 h 860"/>
                  <a:gd name="T88" fmla="*/ 228 w 859"/>
                  <a:gd name="T89" fmla="*/ 51 h 860"/>
                  <a:gd name="T90" fmla="*/ 324 w 859"/>
                  <a:gd name="T91" fmla="*/ 14 h 860"/>
                  <a:gd name="T92" fmla="*/ 430 w 859"/>
                  <a:gd name="T9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9" h="860">
                    <a:moveTo>
                      <a:pt x="430" y="158"/>
                    </a:moveTo>
                    <a:lnTo>
                      <a:pt x="385" y="161"/>
                    </a:lnTo>
                    <a:lnTo>
                      <a:pt x="344" y="172"/>
                    </a:lnTo>
                    <a:lnTo>
                      <a:pt x="304" y="189"/>
                    </a:lnTo>
                    <a:lnTo>
                      <a:pt x="269" y="211"/>
                    </a:lnTo>
                    <a:lnTo>
                      <a:pt x="237" y="237"/>
                    </a:lnTo>
                    <a:lnTo>
                      <a:pt x="210" y="270"/>
                    </a:lnTo>
                    <a:lnTo>
                      <a:pt x="188" y="305"/>
                    </a:lnTo>
                    <a:lnTo>
                      <a:pt x="171" y="344"/>
                    </a:lnTo>
                    <a:lnTo>
                      <a:pt x="160" y="386"/>
                    </a:lnTo>
                    <a:lnTo>
                      <a:pt x="158" y="431"/>
                    </a:lnTo>
                    <a:lnTo>
                      <a:pt x="160" y="474"/>
                    </a:lnTo>
                    <a:lnTo>
                      <a:pt x="171" y="517"/>
                    </a:lnTo>
                    <a:lnTo>
                      <a:pt x="188" y="555"/>
                    </a:lnTo>
                    <a:lnTo>
                      <a:pt x="210" y="592"/>
                    </a:lnTo>
                    <a:lnTo>
                      <a:pt x="237" y="623"/>
                    </a:lnTo>
                    <a:lnTo>
                      <a:pt x="269" y="650"/>
                    </a:lnTo>
                    <a:lnTo>
                      <a:pt x="304" y="673"/>
                    </a:lnTo>
                    <a:lnTo>
                      <a:pt x="344" y="688"/>
                    </a:lnTo>
                    <a:lnTo>
                      <a:pt x="385" y="699"/>
                    </a:lnTo>
                    <a:lnTo>
                      <a:pt x="430" y="703"/>
                    </a:lnTo>
                    <a:lnTo>
                      <a:pt x="474" y="699"/>
                    </a:lnTo>
                    <a:lnTo>
                      <a:pt x="516" y="688"/>
                    </a:lnTo>
                    <a:lnTo>
                      <a:pt x="555" y="673"/>
                    </a:lnTo>
                    <a:lnTo>
                      <a:pt x="591" y="650"/>
                    </a:lnTo>
                    <a:lnTo>
                      <a:pt x="622" y="623"/>
                    </a:lnTo>
                    <a:lnTo>
                      <a:pt x="650" y="592"/>
                    </a:lnTo>
                    <a:lnTo>
                      <a:pt x="672" y="555"/>
                    </a:lnTo>
                    <a:lnTo>
                      <a:pt x="689" y="517"/>
                    </a:lnTo>
                    <a:lnTo>
                      <a:pt x="698" y="474"/>
                    </a:lnTo>
                    <a:lnTo>
                      <a:pt x="702" y="431"/>
                    </a:lnTo>
                    <a:lnTo>
                      <a:pt x="698" y="386"/>
                    </a:lnTo>
                    <a:lnTo>
                      <a:pt x="689" y="344"/>
                    </a:lnTo>
                    <a:lnTo>
                      <a:pt x="672" y="305"/>
                    </a:lnTo>
                    <a:lnTo>
                      <a:pt x="650" y="270"/>
                    </a:lnTo>
                    <a:lnTo>
                      <a:pt x="622" y="237"/>
                    </a:lnTo>
                    <a:lnTo>
                      <a:pt x="591" y="211"/>
                    </a:lnTo>
                    <a:lnTo>
                      <a:pt x="555" y="189"/>
                    </a:lnTo>
                    <a:lnTo>
                      <a:pt x="516" y="172"/>
                    </a:lnTo>
                    <a:lnTo>
                      <a:pt x="474" y="161"/>
                    </a:lnTo>
                    <a:lnTo>
                      <a:pt x="430" y="158"/>
                    </a:lnTo>
                    <a:close/>
                    <a:moveTo>
                      <a:pt x="430" y="0"/>
                    </a:moveTo>
                    <a:lnTo>
                      <a:pt x="483" y="4"/>
                    </a:lnTo>
                    <a:lnTo>
                      <a:pt x="535" y="14"/>
                    </a:lnTo>
                    <a:lnTo>
                      <a:pt x="585" y="29"/>
                    </a:lnTo>
                    <a:lnTo>
                      <a:pt x="632" y="51"/>
                    </a:lnTo>
                    <a:lnTo>
                      <a:pt x="675" y="78"/>
                    </a:lnTo>
                    <a:lnTo>
                      <a:pt x="715" y="109"/>
                    </a:lnTo>
                    <a:lnTo>
                      <a:pt x="750" y="146"/>
                    </a:lnTo>
                    <a:lnTo>
                      <a:pt x="782" y="185"/>
                    </a:lnTo>
                    <a:lnTo>
                      <a:pt x="810" y="229"/>
                    </a:lnTo>
                    <a:lnTo>
                      <a:pt x="830" y="275"/>
                    </a:lnTo>
                    <a:lnTo>
                      <a:pt x="846" y="324"/>
                    </a:lnTo>
                    <a:lnTo>
                      <a:pt x="856" y="376"/>
                    </a:lnTo>
                    <a:lnTo>
                      <a:pt x="859" y="431"/>
                    </a:lnTo>
                    <a:lnTo>
                      <a:pt x="856" y="484"/>
                    </a:lnTo>
                    <a:lnTo>
                      <a:pt x="846" y="536"/>
                    </a:lnTo>
                    <a:lnTo>
                      <a:pt x="830" y="586"/>
                    </a:lnTo>
                    <a:lnTo>
                      <a:pt x="810" y="633"/>
                    </a:lnTo>
                    <a:lnTo>
                      <a:pt x="782" y="676"/>
                    </a:lnTo>
                    <a:lnTo>
                      <a:pt x="750" y="716"/>
                    </a:lnTo>
                    <a:lnTo>
                      <a:pt x="715" y="751"/>
                    </a:lnTo>
                    <a:lnTo>
                      <a:pt x="675" y="783"/>
                    </a:lnTo>
                    <a:lnTo>
                      <a:pt x="632" y="809"/>
                    </a:lnTo>
                    <a:lnTo>
                      <a:pt x="585" y="831"/>
                    </a:lnTo>
                    <a:lnTo>
                      <a:pt x="535" y="847"/>
                    </a:lnTo>
                    <a:lnTo>
                      <a:pt x="483" y="856"/>
                    </a:lnTo>
                    <a:lnTo>
                      <a:pt x="430" y="860"/>
                    </a:lnTo>
                    <a:lnTo>
                      <a:pt x="376" y="856"/>
                    </a:lnTo>
                    <a:lnTo>
                      <a:pt x="324" y="847"/>
                    </a:lnTo>
                    <a:lnTo>
                      <a:pt x="274" y="831"/>
                    </a:lnTo>
                    <a:lnTo>
                      <a:pt x="228" y="809"/>
                    </a:lnTo>
                    <a:lnTo>
                      <a:pt x="185" y="783"/>
                    </a:lnTo>
                    <a:lnTo>
                      <a:pt x="145" y="751"/>
                    </a:lnTo>
                    <a:lnTo>
                      <a:pt x="108" y="716"/>
                    </a:lnTo>
                    <a:lnTo>
                      <a:pt x="77" y="676"/>
                    </a:lnTo>
                    <a:lnTo>
                      <a:pt x="50" y="633"/>
                    </a:lnTo>
                    <a:lnTo>
                      <a:pt x="29" y="586"/>
                    </a:lnTo>
                    <a:lnTo>
                      <a:pt x="13" y="536"/>
                    </a:lnTo>
                    <a:lnTo>
                      <a:pt x="3" y="484"/>
                    </a:lnTo>
                    <a:lnTo>
                      <a:pt x="0" y="431"/>
                    </a:lnTo>
                    <a:lnTo>
                      <a:pt x="3" y="376"/>
                    </a:lnTo>
                    <a:lnTo>
                      <a:pt x="13" y="324"/>
                    </a:lnTo>
                    <a:lnTo>
                      <a:pt x="29" y="275"/>
                    </a:lnTo>
                    <a:lnTo>
                      <a:pt x="50" y="229"/>
                    </a:lnTo>
                    <a:lnTo>
                      <a:pt x="77" y="185"/>
                    </a:lnTo>
                    <a:lnTo>
                      <a:pt x="108" y="146"/>
                    </a:lnTo>
                    <a:lnTo>
                      <a:pt x="145" y="109"/>
                    </a:lnTo>
                    <a:lnTo>
                      <a:pt x="185" y="78"/>
                    </a:lnTo>
                    <a:lnTo>
                      <a:pt x="228" y="51"/>
                    </a:lnTo>
                    <a:lnTo>
                      <a:pt x="274" y="29"/>
                    </a:lnTo>
                    <a:lnTo>
                      <a:pt x="324" y="14"/>
                    </a:lnTo>
                    <a:lnTo>
                      <a:pt x="376" y="4"/>
                    </a:lnTo>
                    <a:lnTo>
                      <a:pt x="430" y="0"/>
                    </a:lnTo>
                    <a:close/>
                  </a:path>
                </a:pathLst>
              </a:custGeom>
              <a:solidFill>
                <a:srgbClr val="FABE3C"/>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sp>
          <p:nvSpPr>
            <p:cNvPr id="41" name="文本框 40"/>
            <p:cNvSpPr txBox="1"/>
            <p:nvPr/>
          </p:nvSpPr>
          <p:spPr>
            <a:xfrm>
              <a:off x="7610218" y="4017642"/>
              <a:ext cx="1499504" cy="307867"/>
            </a:xfrm>
            <a:prstGeom prst="rect">
              <a:avLst/>
            </a:prstGeom>
            <a:noFill/>
          </p:spPr>
          <p:txBody>
            <a:bodyPr wrap="square" rtlCol="0">
              <a:spAutoFit/>
            </a:bodyPr>
            <a:lstStyle/>
            <a:p>
              <a:pPr algn="ctr"/>
              <a:r>
                <a:rPr lang="en-US" altLang="zh-CN" sz="1400" dirty="0">
                  <a:solidFill>
                    <a:schemeClr val="bg1"/>
                  </a:solidFill>
                </a:rPr>
                <a:t>Runtime SDK</a:t>
              </a:r>
              <a:endParaRPr lang="zh-CN" altLang="en-US" sz="1400" dirty="0">
                <a:solidFill>
                  <a:schemeClr val="bg1"/>
                </a:solidFill>
              </a:endParaRPr>
            </a:p>
          </p:txBody>
        </p:sp>
        <p:sp>
          <p:nvSpPr>
            <p:cNvPr id="42" name="文本框 41"/>
            <p:cNvSpPr txBox="1"/>
            <p:nvPr/>
          </p:nvSpPr>
          <p:spPr>
            <a:xfrm>
              <a:off x="9573616" y="4027710"/>
              <a:ext cx="973473" cy="307867"/>
            </a:xfrm>
            <a:prstGeom prst="rect">
              <a:avLst/>
            </a:prstGeom>
            <a:noFill/>
          </p:spPr>
          <p:txBody>
            <a:bodyPr wrap="square" rtlCol="0">
              <a:spAutoFit/>
            </a:bodyPr>
            <a:lstStyle/>
            <a:p>
              <a:pPr algn="ctr"/>
              <a:r>
                <a:rPr lang="en-US" altLang="zh-CN" sz="1400" dirty="0">
                  <a:solidFill>
                    <a:schemeClr val="bg1"/>
                  </a:solidFill>
                </a:rPr>
                <a:t>Web API</a:t>
              </a:r>
              <a:endParaRPr lang="zh-CN" altLang="en-US" sz="1400" dirty="0">
                <a:solidFill>
                  <a:schemeClr val="bg1"/>
                </a:solidFill>
              </a:endParaRPr>
            </a:p>
          </p:txBody>
        </p:sp>
        <p:sp>
          <p:nvSpPr>
            <p:cNvPr id="43" name="右大括号 42"/>
            <p:cNvSpPr/>
            <p:nvPr/>
          </p:nvSpPr>
          <p:spPr>
            <a:xfrm rot="5400000">
              <a:off x="8277329" y="2590963"/>
              <a:ext cx="201982" cy="1329133"/>
            </a:xfrm>
            <a:prstGeom prst="rightBrace">
              <a:avLst>
                <a:gd name="adj1" fmla="val 57269"/>
                <a:gd name="adj2" fmla="val 5025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05">
                <a:solidFill>
                  <a:schemeClr val="bg1"/>
                </a:solidFill>
              </a:endParaRPr>
            </a:p>
          </p:txBody>
        </p:sp>
        <p:sp>
          <p:nvSpPr>
            <p:cNvPr id="44" name="文本框 43"/>
            <p:cNvSpPr txBox="1"/>
            <p:nvPr/>
          </p:nvSpPr>
          <p:spPr>
            <a:xfrm>
              <a:off x="3215430" y="2391460"/>
              <a:ext cx="651146" cy="293243"/>
            </a:xfrm>
            <a:prstGeom prst="rect">
              <a:avLst/>
            </a:prstGeom>
            <a:noFill/>
          </p:spPr>
          <p:txBody>
            <a:bodyPr wrap="square" rtlCol="0">
              <a:spAutoFit/>
            </a:bodyPr>
            <a:lstStyle/>
            <a:p>
              <a:pPr algn="ctr"/>
              <a:r>
                <a:rPr lang="zh-CN" altLang="en-US" sz="1305" dirty="0">
                  <a:solidFill>
                    <a:schemeClr val="bg1"/>
                  </a:solidFill>
                  <a:latin typeface="微软雅黑" panose="020B0503020204020204" pitchFamily="34" charset="-122"/>
                  <a:ea typeface="微软雅黑" panose="020B0503020204020204" pitchFamily="34" charset="-122"/>
                </a:rPr>
                <a:t>载入</a:t>
              </a:r>
            </a:p>
          </p:txBody>
        </p:sp>
        <p:sp>
          <p:nvSpPr>
            <p:cNvPr id="45" name="文本框 44"/>
            <p:cNvSpPr txBox="1"/>
            <p:nvPr/>
          </p:nvSpPr>
          <p:spPr>
            <a:xfrm>
              <a:off x="9500674" y="4733176"/>
              <a:ext cx="651146" cy="293243"/>
            </a:xfrm>
            <a:prstGeom prst="rect">
              <a:avLst/>
            </a:prstGeom>
            <a:noFill/>
          </p:spPr>
          <p:txBody>
            <a:bodyPr wrap="square" rtlCol="0">
              <a:spAutoFit/>
            </a:bodyPr>
            <a:lstStyle/>
            <a:p>
              <a:pPr algn="ctr"/>
              <a:r>
                <a:rPr lang="zh-CN" altLang="en-US" sz="1305" dirty="0">
                  <a:solidFill>
                    <a:schemeClr val="bg1"/>
                  </a:solidFill>
                  <a:latin typeface="微软雅黑" panose="020B0503020204020204" pitchFamily="34" charset="-122"/>
                  <a:ea typeface="微软雅黑" panose="020B0503020204020204" pitchFamily="34" charset="-122"/>
                </a:rPr>
                <a:t>使用</a:t>
              </a:r>
            </a:p>
          </p:txBody>
        </p:sp>
        <p:grpSp>
          <p:nvGrpSpPr>
            <p:cNvPr id="46" name="Group 31"/>
            <p:cNvGrpSpPr>
              <a:grpSpLocks noChangeAspect="1"/>
            </p:cNvGrpSpPr>
            <p:nvPr/>
          </p:nvGrpSpPr>
          <p:grpSpPr>
            <a:xfrm>
              <a:off x="4621117" y="1903610"/>
              <a:ext cx="365223" cy="466675"/>
              <a:chOff x="8930867" y="1612772"/>
              <a:chExt cx="441920" cy="564676"/>
            </a:xfrm>
          </p:grpSpPr>
          <p:sp>
            <p:nvSpPr>
              <p:cNvPr id="50" name="Freeform 119"/>
              <p:cNvSpPr>
                <a:spLocks/>
              </p:cNvSpPr>
              <p:nvPr/>
            </p:nvSpPr>
            <p:spPr bwMode="auto">
              <a:xfrm>
                <a:off x="8930867" y="1612772"/>
                <a:ext cx="441920" cy="564676"/>
              </a:xfrm>
              <a:custGeom>
                <a:avLst/>
                <a:gdLst>
                  <a:gd name="T0" fmla="*/ 158 w 1620"/>
                  <a:gd name="T1" fmla="*/ 0 h 2068"/>
                  <a:gd name="T2" fmla="*/ 220 w 1620"/>
                  <a:gd name="T3" fmla="*/ 0 h 2068"/>
                  <a:gd name="T4" fmla="*/ 303 w 1620"/>
                  <a:gd name="T5" fmla="*/ 0 h 2068"/>
                  <a:gd name="T6" fmla="*/ 456 w 1620"/>
                  <a:gd name="T7" fmla="*/ 0 h 2068"/>
                  <a:gd name="T8" fmla="*/ 927 w 1620"/>
                  <a:gd name="T9" fmla="*/ 0 h 2068"/>
                  <a:gd name="T10" fmla="*/ 967 w 1620"/>
                  <a:gd name="T11" fmla="*/ 0 h 2068"/>
                  <a:gd name="T12" fmla="*/ 999 w 1620"/>
                  <a:gd name="T13" fmla="*/ 3 h 2068"/>
                  <a:gd name="T14" fmla="*/ 1042 w 1620"/>
                  <a:gd name="T15" fmla="*/ 21 h 2068"/>
                  <a:gd name="T16" fmla="*/ 1585 w 1620"/>
                  <a:gd name="T17" fmla="*/ 560 h 2068"/>
                  <a:gd name="T18" fmla="*/ 1610 w 1620"/>
                  <a:gd name="T19" fmla="*/ 599 h 2068"/>
                  <a:gd name="T20" fmla="*/ 1620 w 1620"/>
                  <a:gd name="T21" fmla="*/ 645 h 2068"/>
                  <a:gd name="T22" fmla="*/ 1620 w 1620"/>
                  <a:gd name="T23" fmla="*/ 666 h 2068"/>
                  <a:gd name="T24" fmla="*/ 1620 w 1620"/>
                  <a:gd name="T25" fmla="*/ 721 h 2068"/>
                  <a:gd name="T26" fmla="*/ 1620 w 1620"/>
                  <a:gd name="T27" fmla="*/ 847 h 2068"/>
                  <a:gd name="T28" fmla="*/ 1620 w 1620"/>
                  <a:gd name="T29" fmla="*/ 955 h 2068"/>
                  <a:gd name="T30" fmla="*/ 1620 w 1620"/>
                  <a:gd name="T31" fmla="*/ 1076 h 2068"/>
                  <a:gd name="T32" fmla="*/ 1620 w 1620"/>
                  <a:gd name="T33" fmla="*/ 1207 h 2068"/>
                  <a:gd name="T34" fmla="*/ 1620 w 1620"/>
                  <a:gd name="T35" fmla="*/ 1535 h 2068"/>
                  <a:gd name="T36" fmla="*/ 1620 w 1620"/>
                  <a:gd name="T37" fmla="*/ 1807 h 2068"/>
                  <a:gd name="T38" fmla="*/ 1620 w 1620"/>
                  <a:gd name="T39" fmla="*/ 1882 h 2068"/>
                  <a:gd name="T40" fmla="*/ 1620 w 1620"/>
                  <a:gd name="T41" fmla="*/ 1931 h 2068"/>
                  <a:gd name="T42" fmla="*/ 1620 w 1620"/>
                  <a:gd name="T43" fmla="*/ 1948 h 2068"/>
                  <a:gd name="T44" fmla="*/ 1608 w 1620"/>
                  <a:gd name="T45" fmla="*/ 2000 h 2068"/>
                  <a:gd name="T46" fmla="*/ 1575 w 1620"/>
                  <a:gd name="T47" fmla="*/ 2041 h 2068"/>
                  <a:gd name="T48" fmla="*/ 1527 w 1620"/>
                  <a:gd name="T49" fmla="*/ 2064 h 2068"/>
                  <a:gd name="T50" fmla="*/ 120 w 1620"/>
                  <a:gd name="T51" fmla="*/ 2068 h 2068"/>
                  <a:gd name="T52" fmla="*/ 68 w 1620"/>
                  <a:gd name="T53" fmla="*/ 2056 h 2068"/>
                  <a:gd name="T54" fmla="*/ 27 w 1620"/>
                  <a:gd name="T55" fmla="*/ 2023 h 2068"/>
                  <a:gd name="T56" fmla="*/ 4 w 1620"/>
                  <a:gd name="T57" fmla="*/ 1976 h 2068"/>
                  <a:gd name="T58" fmla="*/ 0 w 1620"/>
                  <a:gd name="T59" fmla="*/ 120 h 2068"/>
                  <a:gd name="T60" fmla="*/ 12 w 1620"/>
                  <a:gd name="T61" fmla="*/ 68 h 2068"/>
                  <a:gd name="T62" fmla="*/ 45 w 1620"/>
                  <a:gd name="T63" fmla="*/ 27 h 2068"/>
                  <a:gd name="T64" fmla="*/ 93 w 1620"/>
                  <a:gd name="T65" fmla="*/ 4 h 2068"/>
                  <a:gd name="T66" fmla="*/ 124 w 1620"/>
                  <a:gd name="T67"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0" h="2068">
                    <a:moveTo>
                      <a:pt x="138" y="0"/>
                    </a:moveTo>
                    <a:lnTo>
                      <a:pt x="158" y="0"/>
                    </a:lnTo>
                    <a:lnTo>
                      <a:pt x="186" y="0"/>
                    </a:lnTo>
                    <a:lnTo>
                      <a:pt x="220" y="0"/>
                    </a:lnTo>
                    <a:lnTo>
                      <a:pt x="260" y="0"/>
                    </a:lnTo>
                    <a:lnTo>
                      <a:pt x="303" y="0"/>
                    </a:lnTo>
                    <a:lnTo>
                      <a:pt x="352" y="0"/>
                    </a:lnTo>
                    <a:lnTo>
                      <a:pt x="456" y="0"/>
                    </a:lnTo>
                    <a:lnTo>
                      <a:pt x="510" y="0"/>
                    </a:lnTo>
                    <a:lnTo>
                      <a:pt x="927" y="0"/>
                    </a:lnTo>
                    <a:lnTo>
                      <a:pt x="950" y="0"/>
                    </a:lnTo>
                    <a:lnTo>
                      <a:pt x="967" y="0"/>
                    </a:lnTo>
                    <a:lnTo>
                      <a:pt x="974" y="0"/>
                    </a:lnTo>
                    <a:lnTo>
                      <a:pt x="999" y="3"/>
                    </a:lnTo>
                    <a:lnTo>
                      <a:pt x="1022" y="10"/>
                    </a:lnTo>
                    <a:lnTo>
                      <a:pt x="1042" y="21"/>
                    </a:lnTo>
                    <a:lnTo>
                      <a:pt x="1060" y="35"/>
                    </a:lnTo>
                    <a:lnTo>
                      <a:pt x="1585" y="560"/>
                    </a:lnTo>
                    <a:lnTo>
                      <a:pt x="1600" y="578"/>
                    </a:lnTo>
                    <a:lnTo>
                      <a:pt x="1610" y="599"/>
                    </a:lnTo>
                    <a:lnTo>
                      <a:pt x="1618" y="620"/>
                    </a:lnTo>
                    <a:lnTo>
                      <a:pt x="1620" y="645"/>
                    </a:lnTo>
                    <a:lnTo>
                      <a:pt x="1620" y="652"/>
                    </a:lnTo>
                    <a:lnTo>
                      <a:pt x="1620" y="666"/>
                    </a:lnTo>
                    <a:lnTo>
                      <a:pt x="1620" y="691"/>
                    </a:lnTo>
                    <a:lnTo>
                      <a:pt x="1620" y="721"/>
                    </a:lnTo>
                    <a:lnTo>
                      <a:pt x="1620" y="757"/>
                    </a:lnTo>
                    <a:lnTo>
                      <a:pt x="1620" y="847"/>
                    </a:lnTo>
                    <a:lnTo>
                      <a:pt x="1620" y="899"/>
                    </a:lnTo>
                    <a:lnTo>
                      <a:pt x="1620" y="955"/>
                    </a:lnTo>
                    <a:lnTo>
                      <a:pt x="1620" y="1015"/>
                    </a:lnTo>
                    <a:lnTo>
                      <a:pt x="1620" y="1076"/>
                    </a:lnTo>
                    <a:lnTo>
                      <a:pt x="1620" y="1140"/>
                    </a:lnTo>
                    <a:lnTo>
                      <a:pt x="1620" y="1207"/>
                    </a:lnTo>
                    <a:lnTo>
                      <a:pt x="1620" y="1472"/>
                    </a:lnTo>
                    <a:lnTo>
                      <a:pt x="1620" y="1535"/>
                    </a:lnTo>
                    <a:lnTo>
                      <a:pt x="1620" y="1596"/>
                    </a:lnTo>
                    <a:lnTo>
                      <a:pt x="1620" y="1807"/>
                    </a:lnTo>
                    <a:lnTo>
                      <a:pt x="1620" y="1847"/>
                    </a:lnTo>
                    <a:lnTo>
                      <a:pt x="1620" y="1882"/>
                    </a:lnTo>
                    <a:lnTo>
                      <a:pt x="1620" y="1909"/>
                    </a:lnTo>
                    <a:lnTo>
                      <a:pt x="1620" y="1931"/>
                    </a:lnTo>
                    <a:lnTo>
                      <a:pt x="1620" y="1943"/>
                    </a:lnTo>
                    <a:lnTo>
                      <a:pt x="1620" y="1948"/>
                    </a:lnTo>
                    <a:lnTo>
                      <a:pt x="1616" y="1976"/>
                    </a:lnTo>
                    <a:lnTo>
                      <a:pt x="1608" y="2000"/>
                    </a:lnTo>
                    <a:lnTo>
                      <a:pt x="1593" y="2023"/>
                    </a:lnTo>
                    <a:lnTo>
                      <a:pt x="1575" y="2041"/>
                    </a:lnTo>
                    <a:lnTo>
                      <a:pt x="1552" y="2056"/>
                    </a:lnTo>
                    <a:lnTo>
                      <a:pt x="1527" y="2064"/>
                    </a:lnTo>
                    <a:lnTo>
                      <a:pt x="1500" y="2068"/>
                    </a:lnTo>
                    <a:lnTo>
                      <a:pt x="120" y="2068"/>
                    </a:lnTo>
                    <a:lnTo>
                      <a:pt x="93" y="2064"/>
                    </a:lnTo>
                    <a:lnTo>
                      <a:pt x="68" y="2056"/>
                    </a:lnTo>
                    <a:lnTo>
                      <a:pt x="45" y="2041"/>
                    </a:lnTo>
                    <a:lnTo>
                      <a:pt x="27" y="2023"/>
                    </a:lnTo>
                    <a:lnTo>
                      <a:pt x="12" y="2000"/>
                    </a:lnTo>
                    <a:lnTo>
                      <a:pt x="4" y="1976"/>
                    </a:lnTo>
                    <a:lnTo>
                      <a:pt x="0" y="1948"/>
                    </a:lnTo>
                    <a:lnTo>
                      <a:pt x="0" y="120"/>
                    </a:lnTo>
                    <a:lnTo>
                      <a:pt x="4" y="92"/>
                    </a:lnTo>
                    <a:lnTo>
                      <a:pt x="12" y="68"/>
                    </a:lnTo>
                    <a:lnTo>
                      <a:pt x="27" y="45"/>
                    </a:lnTo>
                    <a:lnTo>
                      <a:pt x="45" y="27"/>
                    </a:lnTo>
                    <a:lnTo>
                      <a:pt x="68" y="12"/>
                    </a:lnTo>
                    <a:lnTo>
                      <a:pt x="93" y="4"/>
                    </a:lnTo>
                    <a:lnTo>
                      <a:pt x="120" y="0"/>
                    </a:lnTo>
                    <a:lnTo>
                      <a:pt x="124" y="0"/>
                    </a:lnTo>
                    <a:lnTo>
                      <a:pt x="138" y="0"/>
                    </a:lnTo>
                    <a:close/>
                  </a:path>
                </a:pathLst>
              </a:custGeom>
              <a:solidFill>
                <a:schemeClr val="accent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51" name="Freeform 120"/>
              <p:cNvSpPr>
                <a:spLocks noEditPoints="1"/>
              </p:cNvSpPr>
              <p:nvPr/>
            </p:nvSpPr>
            <p:spPr bwMode="auto">
              <a:xfrm>
                <a:off x="8963602" y="1645507"/>
                <a:ext cx="376450" cy="499206"/>
              </a:xfrm>
              <a:custGeom>
                <a:avLst/>
                <a:gdLst>
                  <a:gd name="T0" fmla="*/ 854 w 1380"/>
                  <a:gd name="T1" fmla="*/ 0 h 1828"/>
                  <a:gd name="T2" fmla="*/ 856 w 1380"/>
                  <a:gd name="T3" fmla="*/ 0 h 1828"/>
                  <a:gd name="T4" fmla="*/ 1380 w 1380"/>
                  <a:gd name="T5" fmla="*/ 525 h 1828"/>
                  <a:gd name="T6" fmla="*/ 1380 w 1380"/>
                  <a:gd name="T7" fmla="*/ 525 h 1828"/>
                  <a:gd name="T8" fmla="*/ 854 w 1380"/>
                  <a:gd name="T9" fmla="*/ 525 h 1828"/>
                  <a:gd name="T10" fmla="*/ 854 w 1380"/>
                  <a:gd name="T11" fmla="*/ 0 h 1828"/>
                  <a:gd name="T12" fmla="*/ 0 w 1380"/>
                  <a:gd name="T13" fmla="*/ 0 h 1828"/>
                  <a:gd name="T14" fmla="*/ 708 w 1380"/>
                  <a:gd name="T15" fmla="*/ 0 h 1828"/>
                  <a:gd name="T16" fmla="*/ 708 w 1380"/>
                  <a:gd name="T17" fmla="*/ 672 h 1828"/>
                  <a:gd name="T18" fmla="*/ 1380 w 1380"/>
                  <a:gd name="T19" fmla="*/ 672 h 1828"/>
                  <a:gd name="T20" fmla="*/ 1380 w 1380"/>
                  <a:gd name="T21" fmla="*/ 1828 h 1828"/>
                  <a:gd name="T22" fmla="*/ 0 w 1380"/>
                  <a:gd name="T23" fmla="*/ 1828 h 1828"/>
                  <a:gd name="T24" fmla="*/ 0 w 1380"/>
                  <a:gd name="T25"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0" h="1828">
                    <a:moveTo>
                      <a:pt x="854" y="0"/>
                    </a:moveTo>
                    <a:lnTo>
                      <a:pt x="856" y="0"/>
                    </a:lnTo>
                    <a:lnTo>
                      <a:pt x="1380" y="525"/>
                    </a:lnTo>
                    <a:lnTo>
                      <a:pt x="1380" y="525"/>
                    </a:lnTo>
                    <a:lnTo>
                      <a:pt x="854" y="525"/>
                    </a:lnTo>
                    <a:lnTo>
                      <a:pt x="854" y="0"/>
                    </a:lnTo>
                    <a:close/>
                    <a:moveTo>
                      <a:pt x="0" y="0"/>
                    </a:moveTo>
                    <a:lnTo>
                      <a:pt x="708" y="0"/>
                    </a:lnTo>
                    <a:lnTo>
                      <a:pt x="708" y="672"/>
                    </a:lnTo>
                    <a:lnTo>
                      <a:pt x="1380" y="672"/>
                    </a:lnTo>
                    <a:lnTo>
                      <a:pt x="1380" y="1828"/>
                    </a:lnTo>
                    <a:lnTo>
                      <a:pt x="0" y="1828"/>
                    </a:lnTo>
                    <a:lnTo>
                      <a:pt x="0" y="0"/>
                    </a:lnTo>
                    <a:close/>
                  </a:path>
                </a:pathLst>
              </a:custGeom>
              <a:solidFill>
                <a:srgbClr val="FFFFFF"/>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sp>
            <p:nvSpPr>
              <p:cNvPr id="52" name="Freeform 121"/>
              <p:cNvSpPr>
                <a:spLocks noEditPoints="1"/>
              </p:cNvSpPr>
              <p:nvPr/>
            </p:nvSpPr>
            <p:spPr bwMode="auto">
              <a:xfrm>
                <a:off x="9026344" y="1792814"/>
                <a:ext cx="225052" cy="294614"/>
              </a:xfrm>
              <a:custGeom>
                <a:avLst/>
                <a:gdLst>
                  <a:gd name="T0" fmla="*/ 0 w 828"/>
                  <a:gd name="T1" fmla="*/ 961 h 1080"/>
                  <a:gd name="T2" fmla="*/ 602 w 828"/>
                  <a:gd name="T3" fmla="*/ 961 h 1080"/>
                  <a:gd name="T4" fmla="*/ 602 w 828"/>
                  <a:gd name="T5" fmla="*/ 1080 h 1080"/>
                  <a:gd name="T6" fmla="*/ 0 w 828"/>
                  <a:gd name="T7" fmla="*/ 1080 h 1080"/>
                  <a:gd name="T8" fmla="*/ 0 w 828"/>
                  <a:gd name="T9" fmla="*/ 961 h 1080"/>
                  <a:gd name="T10" fmla="*/ 0 w 828"/>
                  <a:gd name="T11" fmla="*/ 641 h 1080"/>
                  <a:gd name="T12" fmla="*/ 828 w 828"/>
                  <a:gd name="T13" fmla="*/ 641 h 1080"/>
                  <a:gd name="T14" fmla="*/ 828 w 828"/>
                  <a:gd name="T15" fmla="*/ 759 h 1080"/>
                  <a:gd name="T16" fmla="*/ 0 w 828"/>
                  <a:gd name="T17" fmla="*/ 759 h 1080"/>
                  <a:gd name="T18" fmla="*/ 0 w 828"/>
                  <a:gd name="T19" fmla="*/ 641 h 1080"/>
                  <a:gd name="T20" fmla="*/ 0 w 828"/>
                  <a:gd name="T21" fmla="*/ 320 h 1080"/>
                  <a:gd name="T22" fmla="*/ 828 w 828"/>
                  <a:gd name="T23" fmla="*/ 320 h 1080"/>
                  <a:gd name="T24" fmla="*/ 828 w 828"/>
                  <a:gd name="T25" fmla="*/ 439 h 1080"/>
                  <a:gd name="T26" fmla="*/ 0 w 828"/>
                  <a:gd name="T27" fmla="*/ 439 h 1080"/>
                  <a:gd name="T28" fmla="*/ 0 w 828"/>
                  <a:gd name="T29" fmla="*/ 320 h 1080"/>
                  <a:gd name="T30" fmla="*/ 0 w 828"/>
                  <a:gd name="T31" fmla="*/ 0 h 1080"/>
                  <a:gd name="T32" fmla="*/ 302 w 828"/>
                  <a:gd name="T33" fmla="*/ 0 h 1080"/>
                  <a:gd name="T34" fmla="*/ 302 w 828"/>
                  <a:gd name="T35" fmla="*/ 120 h 1080"/>
                  <a:gd name="T36" fmla="*/ 0 w 828"/>
                  <a:gd name="T37" fmla="*/ 120 h 1080"/>
                  <a:gd name="T38" fmla="*/ 0 w 828"/>
                  <a:gd name="T3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080">
                    <a:moveTo>
                      <a:pt x="0" y="961"/>
                    </a:moveTo>
                    <a:lnTo>
                      <a:pt x="602" y="961"/>
                    </a:lnTo>
                    <a:lnTo>
                      <a:pt x="602" y="1080"/>
                    </a:lnTo>
                    <a:lnTo>
                      <a:pt x="0" y="1080"/>
                    </a:lnTo>
                    <a:lnTo>
                      <a:pt x="0" y="961"/>
                    </a:lnTo>
                    <a:close/>
                    <a:moveTo>
                      <a:pt x="0" y="641"/>
                    </a:moveTo>
                    <a:lnTo>
                      <a:pt x="828" y="641"/>
                    </a:lnTo>
                    <a:lnTo>
                      <a:pt x="828" y="759"/>
                    </a:lnTo>
                    <a:lnTo>
                      <a:pt x="0" y="759"/>
                    </a:lnTo>
                    <a:lnTo>
                      <a:pt x="0" y="641"/>
                    </a:lnTo>
                    <a:close/>
                    <a:moveTo>
                      <a:pt x="0" y="320"/>
                    </a:moveTo>
                    <a:lnTo>
                      <a:pt x="828" y="320"/>
                    </a:lnTo>
                    <a:lnTo>
                      <a:pt x="828" y="439"/>
                    </a:lnTo>
                    <a:lnTo>
                      <a:pt x="0" y="439"/>
                    </a:lnTo>
                    <a:lnTo>
                      <a:pt x="0" y="320"/>
                    </a:lnTo>
                    <a:close/>
                    <a:moveTo>
                      <a:pt x="0" y="0"/>
                    </a:moveTo>
                    <a:lnTo>
                      <a:pt x="302" y="0"/>
                    </a:lnTo>
                    <a:lnTo>
                      <a:pt x="302" y="120"/>
                    </a:lnTo>
                    <a:lnTo>
                      <a:pt x="0" y="120"/>
                    </a:lnTo>
                    <a:lnTo>
                      <a:pt x="0" y="0"/>
                    </a:lnTo>
                    <a:close/>
                  </a:path>
                </a:pathLst>
              </a:custGeom>
              <a:solidFill>
                <a:srgbClr val="00B9F2"/>
              </a:solidFill>
              <a:ln w="0">
                <a:noFill/>
                <a:prstDash val="solid"/>
                <a:round/>
                <a:headEnd/>
                <a:tailEnd/>
              </a:ln>
            </p:spPr>
            <p:txBody>
              <a:bodyPr vert="horz" wrap="square" lIns="91414" tIns="45707" rIns="91414" bIns="45707" numCol="1" anchor="t" anchorCtr="0" compatLnSpc="1">
                <a:prstTxWarp prst="textNoShape">
                  <a:avLst/>
                </a:prstTxWarp>
              </a:bodyPr>
              <a:lstStyle/>
              <a:p>
                <a:endParaRPr lang="en-US" sz="1305">
                  <a:solidFill>
                    <a:schemeClr val="bg1"/>
                  </a:solidFill>
                </a:endParaRPr>
              </a:p>
            </p:txBody>
          </p:sp>
        </p:grpSp>
        <p:sp>
          <p:nvSpPr>
            <p:cNvPr id="47" name="矩形 46"/>
            <p:cNvSpPr/>
            <p:nvPr/>
          </p:nvSpPr>
          <p:spPr>
            <a:xfrm>
              <a:off x="4358290" y="2339923"/>
              <a:ext cx="492587" cy="276952"/>
            </a:xfrm>
            <a:prstGeom prst="rect">
              <a:avLst/>
            </a:prstGeom>
          </p:spPr>
          <p:txBody>
            <a:bodyPr wrap="none">
              <a:spAutoFit/>
            </a:bodyPr>
            <a:lstStyle/>
            <a:p>
              <a:r>
                <a:rPr lang="zh-CN" altLang="en-US" sz="1199" dirty="0">
                  <a:solidFill>
                    <a:schemeClr val="bg1"/>
                  </a:solidFill>
                </a:rPr>
                <a:t>索引</a:t>
              </a:r>
            </a:p>
          </p:txBody>
        </p:sp>
        <p:sp>
          <p:nvSpPr>
            <p:cNvPr id="48" name="圆角右箭头 47"/>
            <p:cNvSpPr/>
            <p:nvPr/>
          </p:nvSpPr>
          <p:spPr>
            <a:xfrm>
              <a:off x="4196197" y="1980742"/>
              <a:ext cx="444929" cy="704755"/>
            </a:xfrm>
            <a:prstGeom prst="bentArrow">
              <a:avLst>
                <a:gd name="adj1" fmla="val 26975"/>
                <a:gd name="adj2" fmla="val 33612"/>
                <a:gd name="adj3" fmla="val 38987"/>
                <a:gd name="adj4" fmla="val 443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solidFill>
                  <a:schemeClr val="bg1"/>
                </a:solidFill>
              </a:endParaRPr>
            </a:p>
          </p:txBody>
        </p:sp>
        <p:sp>
          <p:nvSpPr>
            <p:cNvPr id="49" name="右箭头 48"/>
            <p:cNvSpPr/>
            <p:nvPr/>
          </p:nvSpPr>
          <p:spPr>
            <a:xfrm rot="5400000">
              <a:off x="4599718" y="2521972"/>
              <a:ext cx="479795" cy="263886"/>
            </a:xfrm>
            <a:prstGeom prst="rightArrow">
              <a:avLst>
                <a:gd name="adj1" fmla="val 45169"/>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solidFill>
                  <a:schemeClr val="bg1"/>
                </a:solidFill>
              </a:endParaRPr>
            </a:p>
          </p:txBody>
        </p:sp>
      </p:grpSp>
      <p:sp>
        <p:nvSpPr>
          <p:cNvPr id="159" name="文本框 158"/>
          <p:cNvSpPr txBox="1"/>
          <p:nvPr/>
        </p:nvSpPr>
        <p:spPr>
          <a:xfrm>
            <a:off x="1690484" y="692696"/>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211635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1"/>
          </p:nvPr>
        </p:nvPicPr>
        <p:blipFill>
          <a:blip r:embed="rId2"/>
          <a:stretch>
            <a:fillRect/>
          </a:stretch>
        </p:blipFill>
        <p:spPr>
          <a:xfrm>
            <a:off x="4121150" y="2208213"/>
            <a:ext cx="3143250" cy="3676650"/>
          </a:xfrm>
          <a:prstGeom prst="rect">
            <a:avLst/>
          </a:prstGeom>
        </p:spPr>
      </p:pic>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矢量切片    </a:t>
            </a:r>
            <a:r>
              <a:rPr lang="en-US" altLang="zh-CN" sz="2800" b="1" dirty="0">
                <a:solidFill>
                  <a:schemeClr val="accent1"/>
                </a:solidFill>
                <a:latin typeface="黑体" panose="02010609060101010101" pitchFamily="49" charset="-122"/>
                <a:ea typeface="黑体" panose="02010609060101010101" pitchFamily="49" charset="-122"/>
              </a:rPr>
              <a:t>Pro</a:t>
            </a:r>
            <a:r>
              <a:rPr lang="zh-CN" altLang="en-US" sz="2800" b="1" dirty="0">
                <a:solidFill>
                  <a:schemeClr val="accent1"/>
                </a:solidFill>
                <a:latin typeface="黑体" panose="02010609060101010101" pitchFamily="49" charset="-122"/>
                <a:ea typeface="黑体" panose="02010609060101010101" pitchFamily="49" charset="-122"/>
              </a:rPr>
              <a:t>中的相关工具</a:t>
            </a:r>
          </a:p>
        </p:txBody>
      </p:sp>
      <p:sp>
        <p:nvSpPr>
          <p:cNvPr id="6" name="内容占位符 1"/>
          <p:cNvSpPr txBox="1">
            <a:spLocks/>
          </p:cNvSpPr>
          <p:nvPr/>
        </p:nvSpPr>
        <p:spPr bwMode="auto">
          <a:xfrm>
            <a:off x="2061964" y="1587854"/>
            <a:ext cx="8738299" cy="540718"/>
          </a:xfrm>
          <a:prstGeom prst="rect">
            <a:avLst/>
          </a:prstGeom>
          <a:noFill/>
          <a:ln w="9525">
            <a:noFill/>
            <a:miter lim="800000"/>
            <a:headEnd/>
            <a:tailEnd/>
          </a:ln>
        </p:spPr>
        <p:txBody>
          <a:bodyPr vert="horz" wrap="square" lIns="91414" tIns="45707" rIns="91414" bIns="45707"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None/>
              <a:defRPr sz="2000" b="0" kern="1200">
                <a:solidFill>
                  <a:schemeClr val="bg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399" dirty="0">
                <a:solidFill>
                  <a:srgbClr val="002060"/>
                </a:solidFill>
              </a:rPr>
              <a:t>Toolboxes--</a:t>
            </a:r>
            <a:r>
              <a:rPr lang="en-US" altLang="zh-CN" sz="2399" dirty="0">
                <a:solidFill>
                  <a:srgbClr val="002060"/>
                </a:solidFill>
                <a:sym typeface="Wingdings" panose="05000000000000000000" pitchFamily="2" charset="2"/>
              </a:rPr>
              <a:t>Data Management Tools--Package</a:t>
            </a:r>
            <a:endParaRPr lang="zh-CN" altLang="en-US" sz="2399" dirty="0">
              <a:solidFill>
                <a:srgbClr val="002060"/>
              </a:solidFill>
            </a:endParaRPr>
          </a:p>
        </p:txBody>
      </p:sp>
    </p:spTree>
    <p:extLst>
      <p:ext uri="{BB962C8B-B14F-4D97-AF65-F5344CB8AC3E}">
        <p14:creationId xmlns:p14="http://schemas.microsoft.com/office/powerpoint/2010/main" val="3905569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1"/>
          </p:nvPr>
        </p:nvSpPr>
        <p:spPr/>
        <p:txBody>
          <a:bodyPr/>
          <a:lstStyle/>
          <a:p>
            <a:r>
              <a:rPr lang="zh-CN" altLang="en-US" dirty="0"/>
              <a:t>矢量切片的制作</a:t>
            </a:r>
          </a:p>
        </p:txBody>
      </p:sp>
      <p:sp>
        <p:nvSpPr>
          <p:cNvPr id="2" name="标题 1"/>
          <p:cNvSpPr>
            <a:spLocks noGrp="1"/>
          </p:cNvSpPr>
          <p:nvPr>
            <p:ph type="title"/>
          </p:nvPr>
        </p:nvSpPr>
        <p:spPr>
          <a:xfrm>
            <a:off x="693812" y="73009"/>
            <a:ext cx="9144001" cy="1371600"/>
          </a:xfrm>
        </p:spPr>
        <p:txBody>
          <a:bodyPr>
            <a:normAutofit/>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矢量切片</a:t>
            </a:r>
            <a:endParaRPr lang="zh-CN" altLang="en-US" sz="3200" dirty="0"/>
          </a:p>
        </p:txBody>
      </p:sp>
      <p:grpSp>
        <p:nvGrpSpPr>
          <p:cNvPr id="22" name="组合 21"/>
          <p:cNvGrpSpPr/>
          <p:nvPr/>
        </p:nvGrpSpPr>
        <p:grpSpPr>
          <a:xfrm>
            <a:off x="3840035" y="1638894"/>
            <a:ext cx="5854206" cy="857459"/>
            <a:chOff x="3586112" y="1702310"/>
            <a:chExt cx="5714796" cy="857709"/>
          </a:xfrm>
        </p:grpSpPr>
        <p:sp>
          <p:nvSpPr>
            <p:cNvPr id="16" name="右箭头 15"/>
            <p:cNvSpPr/>
            <p:nvPr/>
          </p:nvSpPr>
          <p:spPr>
            <a:xfrm>
              <a:off x="4525143" y="1877282"/>
              <a:ext cx="1452489" cy="429371"/>
            </a:xfrm>
            <a:prstGeom prst="rightArrow">
              <a:avLst>
                <a:gd name="adj1" fmla="val 70000"/>
                <a:gd name="adj2" fmla="val 50000"/>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3586112" y="1702310"/>
              <a:ext cx="873163" cy="837209"/>
            </a:xfrm>
            <a:custGeom>
              <a:avLst/>
              <a:gdLst>
                <a:gd name="connsiteX0" fmla="*/ 0 w 873163"/>
                <a:gd name="connsiteY0" fmla="*/ 418605 h 837209"/>
                <a:gd name="connsiteX1" fmla="*/ 436582 w 873163"/>
                <a:gd name="connsiteY1" fmla="*/ 0 h 837209"/>
                <a:gd name="connsiteX2" fmla="*/ 873164 w 873163"/>
                <a:gd name="connsiteY2" fmla="*/ 418605 h 837209"/>
                <a:gd name="connsiteX3" fmla="*/ 436582 w 873163"/>
                <a:gd name="connsiteY3" fmla="*/ 837210 h 837209"/>
                <a:gd name="connsiteX4" fmla="*/ 0 w 873163"/>
                <a:gd name="connsiteY4" fmla="*/ 418605 h 83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163" h="837209">
                  <a:moveTo>
                    <a:pt x="0" y="418605"/>
                  </a:moveTo>
                  <a:cubicBezTo>
                    <a:pt x="0" y="187416"/>
                    <a:pt x="195464" y="0"/>
                    <a:pt x="436582" y="0"/>
                  </a:cubicBezTo>
                  <a:cubicBezTo>
                    <a:pt x="677700" y="0"/>
                    <a:pt x="873164" y="187416"/>
                    <a:pt x="873164" y="418605"/>
                  </a:cubicBezTo>
                  <a:cubicBezTo>
                    <a:pt x="873164" y="649794"/>
                    <a:pt x="677700" y="837210"/>
                    <a:pt x="436582" y="837210"/>
                  </a:cubicBezTo>
                  <a:cubicBezTo>
                    <a:pt x="195464" y="837210"/>
                    <a:pt x="0" y="649794"/>
                    <a:pt x="0" y="418605"/>
                  </a:cubicBez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138627" tIns="133362" rIns="138627" bIns="133362" numCol="1" spcCol="1270" anchor="ctr" anchorCtr="0">
              <a:noAutofit/>
            </a:bodyPr>
            <a:lstStyle/>
            <a:p>
              <a:pPr algn="ctr" defTabSz="755415">
                <a:lnSpc>
                  <a:spcPct val="90000"/>
                </a:lnSpc>
                <a:spcAft>
                  <a:spcPct val="35000"/>
                </a:spcAft>
              </a:pPr>
              <a:r>
                <a:rPr lang="zh-CN" altLang="en-US" sz="1699" dirty="0">
                  <a:latin typeface="等线" panose="02010600030101010101" pitchFamily="2" charset="-122"/>
                  <a:ea typeface="等线" panose="02010600030101010101" pitchFamily="2" charset="-122"/>
                </a:rPr>
                <a:t>加载</a:t>
              </a:r>
            </a:p>
          </p:txBody>
        </p:sp>
        <p:sp>
          <p:nvSpPr>
            <p:cNvPr id="18" name="右箭头 17"/>
            <p:cNvSpPr/>
            <p:nvPr/>
          </p:nvSpPr>
          <p:spPr>
            <a:xfrm>
              <a:off x="6935155" y="1821402"/>
              <a:ext cx="1492591" cy="511298"/>
            </a:xfrm>
            <a:prstGeom prst="rightArrow">
              <a:avLst>
                <a:gd name="adj1" fmla="val 70000"/>
                <a:gd name="adj2" fmla="val 50000"/>
              </a:avLst>
            </a:prstGeom>
          </p:spPr>
          <p:style>
            <a:lnRef idx="2">
              <a:schemeClr val="accent3">
                <a:tint val="40000"/>
                <a:alpha val="90000"/>
                <a:hueOff val="5516169"/>
                <a:satOff val="-3775"/>
                <a:lumOff val="-348"/>
                <a:alphaOff val="0"/>
              </a:schemeClr>
            </a:lnRef>
            <a:fillRef idx="1">
              <a:schemeClr val="accent3">
                <a:tint val="40000"/>
                <a:alpha val="90000"/>
                <a:hueOff val="5516169"/>
                <a:satOff val="-3775"/>
                <a:lumOff val="-348"/>
                <a:alphaOff val="0"/>
              </a:schemeClr>
            </a:fillRef>
            <a:effectRef idx="0">
              <a:schemeClr val="accent3">
                <a:tint val="40000"/>
                <a:alpha val="90000"/>
                <a:hueOff val="5516169"/>
                <a:satOff val="-3775"/>
                <a:lumOff val="-348"/>
                <a:alphaOff val="0"/>
              </a:schemeClr>
            </a:effectRef>
            <a:fontRef idx="minor">
              <a:schemeClr val="dk1">
                <a:hueOff val="0"/>
                <a:satOff val="0"/>
                <a:lumOff val="0"/>
                <a:alphaOff val="0"/>
              </a:schemeClr>
            </a:fontRef>
          </p:style>
        </p:sp>
        <p:sp>
          <p:nvSpPr>
            <p:cNvPr id="19" name="任意多边形 18"/>
            <p:cNvSpPr/>
            <p:nvPr/>
          </p:nvSpPr>
          <p:spPr>
            <a:xfrm>
              <a:off x="5997683" y="1702311"/>
              <a:ext cx="873163" cy="837209"/>
            </a:xfrm>
            <a:custGeom>
              <a:avLst/>
              <a:gdLst>
                <a:gd name="connsiteX0" fmla="*/ 0 w 873163"/>
                <a:gd name="connsiteY0" fmla="*/ 418605 h 837209"/>
                <a:gd name="connsiteX1" fmla="*/ 436582 w 873163"/>
                <a:gd name="connsiteY1" fmla="*/ 0 h 837209"/>
                <a:gd name="connsiteX2" fmla="*/ 873164 w 873163"/>
                <a:gd name="connsiteY2" fmla="*/ 418605 h 837209"/>
                <a:gd name="connsiteX3" fmla="*/ 436582 w 873163"/>
                <a:gd name="connsiteY3" fmla="*/ 837210 h 837209"/>
                <a:gd name="connsiteX4" fmla="*/ 0 w 873163"/>
                <a:gd name="connsiteY4" fmla="*/ 418605 h 83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163" h="837209">
                  <a:moveTo>
                    <a:pt x="0" y="418605"/>
                  </a:moveTo>
                  <a:cubicBezTo>
                    <a:pt x="0" y="187416"/>
                    <a:pt x="195464" y="0"/>
                    <a:pt x="436582" y="0"/>
                  </a:cubicBezTo>
                  <a:cubicBezTo>
                    <a:pt x="677700" y="0"/>
                    <a:pt x="873164" y="187416"/>
                    <a:pt x="873164" y="418605"/>
                  </a:cubicBezTo>
                  <a:cubicBezTo>
                    <a:pt x="873164" y="649794"/>
                    <a:pt x="677700" y="837210"/>
                    <a:pt x="436582" y="837210"/>
                  </a:cubicBezTo>
                  <a:cubicBezTo>
                    <a:pt x="195464" y="837210"/>
                    <a:pt x="0" y="649794"/>
                    <a:pt x="0" y="418605"/>
                  </a:cubicBez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137992" tIns="132727" rIns="137992" bIns="132727" numCol="1" spcCol="1270" anchor="ctr" anchorCtr="0">
              <a:noAutofit/>
            </a:bodyPr>
            <a:lstStyle/>
            <a:p>
              <a:pPr algn="ctr" defTabSz="710978">
                <a:lnSpc>
                  <a:spcPct val="90000"/>
                </a:lnSpc>
                <a:spcAft>
                  <a:spcPct val="35000"/>
                </a:spcAft>
              </a:pPr>
              <a:r>
                <a:rPr lang="zh-CN" altLang="en-US" sz="1600" dirty="0">
                  <a:latin typeface="等线" panose="02010600030101010101" pitchFamily="2" charset="-122"/>
                  <a:ea typeface="等线" panose="02010600030101010101" pitchFamily="2" charset="-122"/>
                </a:rPr>
                <a:t>构建索引</a:t>
              </a:r>
            </a:p>
          </p:txBody>
        </p:sp>
        <p:sp>
          <p:nvSpPr>
            <p:cNvPr id="21" name="任意多边形 20"/>
            <p:cNvSpPr/>
            <p:nvPr/>
          </p:nvSpPr>
          <p:spPr>
            <a:xfrm>
              <a:off x="8427745" y="1722810"/>
              <a:ext cx="873163" cy="837209"/>
            </a:xfrm>
            <a:custGeom>
              <a:avLst/>
              <a:gdLst>
                <a:gd name="connsiteX0" fmla="*/ 0 w 873163"/>
                <a:gd name="connsiteY0" fmla="*/ 418605 h 837209"/>
                <a:gd name="connsiteX1" fmla="*/ 436582 w 873163"/>
                <a:gd name="connsiteY1" fmla="*/ 0 h 837209"/>
                <a:gd name="connsiteX2" fmla="*/ 873164 w 873163"/>
                <a:gd name="connsiteY2" fmla="*/ 418605 h 837209"/>
                <a:gd name="connsiteX3" fmla="*/ 436582 w 873163"/>
                <a:gd name="connsiteY3" fmla="*/ 837210 h 837209"/>
                <a:gd name="connsiteX4" fmla="*/ 0 w 873163"/>
                <a:gd name="connsiteY4" fmla="*/ 418605 h 83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163" h="837209">
                  <a:moveTo>
                    <a:pt x="0" y="418605"/>
                  </a:moveTo>
                  <a:cubicBezTo>
                    <a:pt x="0" y="187416"/>
                    <a:pt x="195464" y="0"/>
                    <a:pt x="436582" y="0"/>
                  </a:cubicBezTo>
                  <a:cubicBezTo>
                    <a:pt x="677700" y="0"/>
                    <a:pt x="873164" y="187416"/>
                    <a:pt x="873164" y="418605"/>
                  </a:cubicBezTo>
                  <a:cubicBezTo>
                    <a:pt x="873164" y="649794"/>
                    <a:pt x="677700" y="837210"/>
                    <a:pt x="436582" y="837210"/>
                  </a:cubicBezTo>
                  <a:cubicBezTo>
                    <a:pt x="195464" y="837210"/>
                    <a:pt x="0" y="649794"/>
                    <a:pt x="0" y="418605"/>
                  </a:cubicBezTo>
                  <a:close/>
                </a:path>
              </a:pathLst>
            </a:custGeom>
          </p:spPr>
          <p:style>
            <a:lnRef idx="2">
              <a:schemeClr val="lt1">
                <a:hueOff val="0"/>
                <a:satOff val="0"/>
                <a:lumOff val="0"/>
                <a:alphaOff val="0"/>
              </a:schemeClr>
            </a:lnRef>
            <a:fillRef idx="1">
              <a:schemeClr val="accent3">
                <a:hueOff val="9684297"/>
                <a:satOff val="6278"/>
                <a:lumOff val="-8824"/>
                <a:alphaOff val="0"/>
              </a:schemeClr>
            </a:fillRef>
            <a:effectRef idx="0">
              <a:schemeClr val="accent3">
                <a:hueOff val="9684297"/>
                <a:satOff val="6278"/>
                <a:lumOff val="-8824"/>
                <a:alphaOff val="0"/>
              </a:schemeClr>
            </a:effectRef>
            <a:fontRef idx="minor">
              <a:schemeClr val="lt1"/>
            </a:fontRef>
          </p:style>
          <p:txBody>
            <a:bodyPr spcFirstLastPara="0" vert="horz" wrap="square" lIns="137357" tIns="132092" rIns="137357" bIns="132092" numCol="1" spcCol="1270" anchor="ctr" anchorCtr="0">
              <a:noAutofit/>
            </a:bodyPr>
            <a:lstStyle/>
            <a:p>
              <a:pPr algn="ctr" defTabSz="666542">
                <a:lnSpc>
                  <a:spcPct val="90000"/>
                </a:lnSpc>
                <a:spcAft>
                  <a:spcPct val="35000"/>
                </a:spcAft>
              </a:pPr>
              <a:r>
                <a:rPr lang="zh-CN" altLang="en-US" sz="1500" dirty="0">
                  <a:latin typeface="等线" panose="02010600030101010101" pitchFamily="2" charset="-122"/>
                  <a:ea typeface="等线" panose="02010600030101010101" pitchFamily="2" charset="-122"/>
                </a:rPr>
                <a:t>切片</a:t>
              </a:r>
            </a:p>
          </p:txBody>
        </p:sp>
      </p:grpSp>
      <p:pic>
        <p:nvPicPr>
          <p:cNvPr id="6" name="图片 5"/>
          <p:cNvPicPr>
            <a:picLocks noChangeAspect="1"/>
          </p:cNvPicPr>
          <p:nvPr/>
        </p:nvPicPr>
        <p:blipFill>
          <a:blip r:embed="rId3"/>
          <a:stretch>
            <a:fillRect/>
          </a:stretch>
        </p:blipFill>
        <p:spPr>
          <a:xfrm>
            <a:off x="1877420" y="2682620"/>
            <a:ext cx="2296393" cy="4075204"/>
          </a:xfrm>
          <a:prstGeom prst="rect">
            <a:avLst/>
          </a:prstGeom>
        </p:spPr>
      </p:pic>
      <p:pic>
        <p:nvPicPr>
          <p:cNvPr id="7" name="图片 6"/>
          <p:cNvPicPr>
            <a:picLocks noChangeAspect="1"/>
          </p:cNvPicPr>
          <p:nvPr/>
        </p:nvPicPr>
        <p:blipFill>
          <a:blip r:embed="rId4"/>
          <a:stretch>
            <a:fillRect/>
          </a:stretch>
        </p:blipFill>
        <p:spPr>
          <a:xfrm>
            <a:off x="4330496" y="2682621"/>
            <a:ext cx="3190945" cy="2574367"/>
          </a:xfrm>
          <a:prstGeom prst="rect">
            <a:avLst/>
          </a:prstGeom>
        </p:spPr>
      </p:pic>
      <p:pic>
        <p:nvPicPr>
          <p:cNvPr id="9" name="图片 8"/>
          <p:cNvPicPr>
            <a:picLocks noChangeAspect="1"/>
          </p:cNvPicPr>
          <p:nvPr/>
        </p:nvPicPr>
        <p:blipFill>
          <a:blip r:embed="rId5"/>
          <a:stretch>
            <a:fillRect/>
          </a:stretch>
        </p:blipFill>
        <p:spPr>
          <a:xfrm>
            <a:off x="7678126" y="2682619"/>
            <a:ext cx="2728099" cy="3173504"/>
          </a:xfrm>
          <a:prstGeom prst="rect">
            <a:avLst/>
          </a:prstGeom>
        </p:spPr>
      </p:pic>
      <p:sp>
        <p:nvSpPr>
          <p:cNvPr id="14" name="标题 1"/>
          <p:cNvSpPr txBox="1">
            <a:spLocks/>
          </p:cNvSpPr>
          <p:nvPr/>
        </p:nvSpPr>
        <p:spPr bwMode="auto">
          <a:xfrm>
            <a:off x="4870276" y="914053"/>
            <a:ext cx="11089911" cy="533765"/>
          </a:xfrm>
          <a:prstGeom prst="rect">
            <a:avLst/>
          </a:prstGeom>
          <a:noFill/>
          <a:ln w="9525">
            <a:noFill/>
            <a:miter lim="800000"/>
            <a:headEnd/>
            <a:tailEnd/>
          </a:ln>
        </p:spPr>
        <p:txBody>
          <a:bodyPr vert="horz" wrap="square" lIns="66315" tIns="33157" rIns="66315" bIns="33157" numCol="1" anchor="ctr" anchorCtr="0" compatLnSpc="1">
            <a:prstTxWarp prst="textNoShape">
              <a:avLst/>
            </a:prstTxWarp>
          </a:bodyPr>
          <a:lstStyle>
            <a:lvl1pPr algn="l" rtl="0" eaLnBrk="0" fontAlgn="base" hangingPunct="0">
              <a:spcBef>
                <a:spcPct val="0"/>
              </a:spcBef>
              <a:spcAft>
                <a:spcPct val="0"/>
              </a:spcAft>
              <a:defRPr sz="3600" kern="1200">
                <a:solidFill>
                  <a:schemeClr val="tx1"/>
                </a:solidFill>
                <a:latin typeface="微软雅黑" pitchFamily="34" charset="-122"/>
                <a:ea typeface="微软雅黑" pitchFamily="34" charset="-122"/>
                <a:cs typeface="+mj-cs"/>
              </a:defRPr>
            </a:lvl1pPr>
            <a:lvl2pPr algn="ctr" rtl="0" eaLnBrk="0" fontAlgn="base" hangingPunct="0">
              <a:spcBef>
                <a:spcPct val="0"/>
              </a:spcBef>
              <a:spcAft>
                <a:spcPct val="0"/>
              </a:spcAft>
              <a:defRPr sz="4399">
                <a:solidFill>
                  <a:schemeClr val="tx1"/>
                </a:solidFill>
                <a:latin typeface="Calibri" pitchFamily="34" charset="0"/>
                <a:ea typeface="宋体" pitchFamily="2" charset="-122"/>
              </a:defRPr>
            </a:lvl2pPr>
            <a:lvl3pPr algn="ctr" rtl="0" eaLnBrk="0" fontAlgn="base" hangingPunct="0">
              <a:spcBef>
                <a:spcPct val="0"/>
              </a:spcBef>
              <a:spcAft>
                <a:spcPct val="0"/>
              </a:spcAft>
              <a:defRPr sz="4399">
                <a:solidFill>
                  <a:schemeClr val="tx1"/>
                </a:solidFill>
                <a:latin typeface="Calibri" pitchFamily="34" charset="0"/>
                <a:ea typeface="宋体" pitchFamily="2" charset="-122"/>
              </a:defRPr>
            </a:lvl3pPr>
            <a:lvl4pPr algn="ctr" rtl="0" eaLnBrk="0" fontAlgn="base" hangingPunct="0">
              <a:spcBef>
                <a:spcPct val="0"/>
              </a:spcBef>
              <a:spcAft>
                <a:spcPct val="0"/>
              </a:spcAft>
              <a:defRPr sz="4399">
                <a:solidFill>
                  <a:schemeClr val="tx1"/>
                </a:solidFill>
                <a:latin typeface="Calibri" pitchFamily="34" charset="0"/>
                <a:ea typeface="宋体" pitchFamily="2" charset="-122"/>
              </a:defRPr>
            </a:lvl4pPr>
            <a:lvl5pPr algn="ctr" rtl="0" eaLnBrk="0" fontAlgn="base" hangingPunct="0">
              <a:spcBef>
                <a:spcPct val="0"/>
              </a:spcBef>
              <a:spcAft>
                <a:spcPct val="0"/>
              </a:spcAft>
              <a:defRPr sz="4399">
                <a:solidFill>
                  <a:schemeClr val="tx1"/>
                </a:solidFill>
                <a:latin typeface="Calibri" pitchFamily="34" charset="0"/>
                <a:ea typeface="宋体" pitchFamily="2" charset="-122"/>
              </a:defRPr>
            </a:lvl5pPr>
            <a:lvl6pPr marL="457133" algn="ctr" rtl="0" fontAlgn="base">
              <a:spcBef>
                <a:spcPct val="0"/>
              </a:spcBef>
              <a:spcAft>
                <a:spcPct val="0"/>
              </a:spcAft>
              <a:defRPr sz="4399">
                <a:solidFill>
                  <a:schemeClr val="tx1"/>
                </a:solidFill>
                <a:latin typeface="Calibri" pitchFamily="34" charset="0"/>
                <a:ea typeface="宋体" pitchFamily="2" charset="-122"/>
              </a:defRPr>
            </a:lvl6pPr>
            <a:lvl7pPr marL="914264" algn="ctr" rtl="0" fontAlgn="base">
              <a:spcBef>
                <a:spcPct val="0"/>
              </a:spcBef>
              <a:spcAft>
                <a:spcPct val="0"/>
              </a:spcAft>
              <a:defRPr sz="4399">
                <a:solidFill>
                  <a:schemeClr val="tx1"/>
                </a:solidFill>
                <a:latin typeface="Calibri" pitchFamily="34" charset="0"/>
                <a:ea typeface="宋体" pitchFamily="2" charset="-122"/>
              </a:defRPr>
            </a:lvl7pPr>
            <a:lvl8pPr marL="1371393" algn="ctr" rtl="0" fontAlgn="base">
              <a:spcBef>
                <a:spcPct val="0"/>
              </a:spcBef>
              <a:spcAft>
                <a:spcPct val="0"/>
              </a:spcAft>
              <a:defRPr sz="4399">
                <a:solidFill>
                  <a:schemeClr val="tx1"/>
                </a:solidFill>
                <a:latin typeface="Calibri" pitchFamily="34" charset="0"/>
                <a:ea typeface="宋体" pitchFamily="2" charset="-122"/>
              </a:defRPr>
            </a:lvl8pPr>
            <a:lvl9pPr marL="1828526" algn="ctr" rtl="0" fontAlgn="base">
              <a:spcBef>
                <a:spcPct val="0"/>
              </a:spcBef>
              <a:spcAft>
                <a:spcPct val="0"/>
              </a:spcAft>
              <a:defRPr sz="4399">
                <a:solidFill>
                  <a:schemeClr val="tx1"/>
                </a:solidFill>
                <a:latin typeface="Calibri" pitchFamily="34" charset="0"/>
                <a:ea typeface="宋体" pitchFamily="2" charset="-122"/>
              </a:defRPr>
            </a:lvl9pPr>
          </a:lstStyle>
          <a:p>
            <a:r>
              <a:rPr lang="zh-CN" altLang="en-US" sz="2800" b="1" dirty="0">
                <a:solidFill>
                  <a:schemeClr val="accent1"/>
                </a:solidFill>
                <a:latin typeface="黑体" panose="02010609060101010101" pitchFamily="49" charset="-122"/>
                <a:ea typeface="黑体" panose="02010609060101010101" pitchFamily="49" charset="-122"/>
              </a:rPr>
              <a:t>矢量切片生产及使用</a:t>
            </a:r>
          </a:p>
        </p:txBody>
      </p:sp>
    </p:spTree>
    <p:extLst>
      <p:ext uri="{BB962C8B-B14F-4D97-AF65-F5344CB8AC3E}">
        <p14:creationId xmlns:p14="http://schemas.microsoft.com/office/powerpoint/2010/main" val="1059833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4438228" y="1768025"/>
            <a:ext cx="9134391" cy="4114801"/>
          </a:xfrm>
        </p:spPr>
        <p:txBody>
          <a:bodyPr/>
          <a:lstStyle/>
          <a:p>
            <a:r>
              <a:rPr lang="zh-CN" altLang="zh-CN" dirty="0"/>
              <a:t>用来对切图数据创建索引</a:t>
            </a:r>
            <a:r>
              <a:rPr lang="zh-CN" altLang="en-US" dirty="0"/>
              <a:t>（可选）</a:t>
            </a:r>
            <a:endParaRPr lang="en-US" altLang="zh-CN" dirty="0"/>
          </a:p>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a:t>
            </a:r>
            <a:r>
              <a:rPr lang="zh-CN" altLang="en-US" b="1" dirty="0">
                <a:latin typeface="黑体" panose="02010609060101010101" pitchFamily="49" charset="-122"/>
                <a:ea typeface="黑体" panose="02010609060101010101" pitchFamily="49" charset="-122"/>
              </a:rPr>
              <a:t>矢量切片</a:t>
            </a:r>
            <a:r>
              <a:rPr lang="en-US" altLang="zh-CN" dirty="0"/>
              <a:t>-</a:t>
            </a:r>
            <a:r>
              <a:rPr lang="en-US" altLang="zh-CN" sz="2800" b="1" dirty="0">
                <a:solidFill>
                  <a:schemeClr val="accent1"/>
                </a:solidFill>
                <a:latin typeface="黑体" panose="02010609060101010101" pitchFamily="49" charset="-122"/>
                <a:ea typeface="黑体" panose="02010609060101010101" pitchFamily="49" charset="-122"/>
              </a:rPr>
              <a:t>Create Vector tile Index </a:t>
            </a:r>
            <a:endParaRPr lang="zh-CN" altLang="en-US" sz="2800" b="1" dirty="0">
              <a:solidFill>
                <a:schemeClr val="accent1"/>
              </a:solidFill>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815111517"/>
              </p:ext>
            </p:extLst>
          </p:nvPr>
        </p:nvGraphicFramePr>
        <p:xfrm>
          <a:off x="5230316" y="2708920"/>
          <a:ext cx="5877183" cy="2673578"/>
        </p:xfrm>
        <a:graphic>
          <a:graphicData uri="http://schemas.openxmlformats.org/drawingml/2006/table">
            <a:tbl>
              <a:tblPr firstRow="1" bandRow="1">
                <a:tableStyleId>{69CF1AB2-1976-4502-BF36-3FF5EA218861}</a:tableStyleId>
              </a:tblPr>
              <a:tblGrid>
                <a:gridCol w="2152122">
                  <a:extLst>
                    <a:ext uri="{9D8B030D-6E8A-4147-A177-3AD203B41FA5}">
                      <a16:colId xmlns:a16="http://schemas.microsoft.com/office/drawing/2014/main" val="20000"/>
                    </a:ext>
                  </a:extLst>
                </a:gridCol>
                <a:gridCol w="3725061">
                  <a:extLst>
                    <a:ext uri="{9D8B030D-6E8A-4147-A177-3AD203B41FA5}">
                      <a16:colId xmlns:a16="http://schemas.microsoft.com/office/drawing/2014/main" val="20001"/>
                    </a:ext>
                  </a:extLst>
                </a:gridCol>
              </a:tblGrid>
              <a:tr h="370732">
                <a:tc>
                  <a:txBody>
                    <a:bodyPr/>
                    <a:lstStyle/>
                    <a:p>
                      <a:r>
                        <a:rPr lang="zh-CN" altLang="en-US" sz="1800" dirty="0"/>
                        <a:t>参数</a:t>
                      </a:r>
                      <a:endParaRPr lang="zh-CN" altLang="en-US" sz="1800" dirty="0">
                        <a:solidFill>
                          <a:schemeClr val="bg1"/>
                        </a:solidFill>
                      </a:endParaRPr>
                    </a:p>
                  </a:txBody>
                  <a:tcPr marL="91414" marR="91414" marT="45707" marB="45707"/>
                </a:tc>
                <a:tc>
                  <a:txBody>
                    <a:bodyPr/>
                    <a:lstStyle/>
                    <a:p>
                      <a:r>
                        <a:rPr lang="zh-CN" altLang="en-US" sz="1800" dirty="0"/>
                        <a:t>参数说明</a:t>
                      </a:r>
                      <a:endParaRPr lang="zh-CN" altLang="en-US" sz="1800" dirty="0">
                        <a:solidFill>
                          <a:schemeClr val="bg1"/>
                        </a:solidFill>
                      </a:endParaRPr>
                    </a:p>
                  </a:txBody>
                  <a:tcPr marL="91414" marR="91414" marT="45707" marB="45707"/>
                </a:tc>
                <a:extLst>
                  <a:ext uri="{0D108BD9-81ED-4DB2-BD59-A6C34878D82A}">
                    <a16:rowId xmlns:a16="http://schemas.microsoft.com/office/drawing/2014/main" val="10000"/>
                  </a:ext>
                </a:extLst>
              </a:tr>
              <a:tr h="370732">
                <a:tc>
                  <a:txBody>
                    <a:bodyPr/>
                    <a:lstStyle/>
                    <a:p>
                      <a:r>
                        <a:rPr lang="en-US" altLang="zh-CN" sz="1800" kern="1200" dirty="0">
                          <a:effectLst/>
                        </a:rPr>
                        <a:t>Input Map</a:t>
                      </a:r>
                      <a:endParaRPr lang="zh-CN" altLang="en-US" sz="1800" dirty="0">
                        <a:solidFill>
                          <a:schemeClr val="bg1"/>
                        </a:solidFill>
                      </a:endParaRPr>
                    </a:p>
                  </a:txBody>
                  <a:tcPr marL="91414" marR="91414" marT="45707" marB="45707"/>
                </a:tc>
                <a:tc>
                  <a:txBody>
                    <a:bodyPr/>
                    <a:lstStyle/>
                    <a:p>
                      <a:r>
                        <a:rPr lang="zh-CN" altLang="zh-CN" sz="1800" kern="1200" dirty="0">
                          <a:effectLst/>
                        </a:rPr>
                        <a:t>以</a:t>
                      </a:r>
                      <a:r>
                        <a:rPr lang="en-US" altLang="zh-CN" sz="1800" kern="1200" dirty="0">
                          <a:effectLst/>
                        </a:rPr>
                        <a:t>map</a:t>
                      </a:r>
                      <a:r>
                        <a:rPr lang="zh-CN" altLang="zh-CN" sz="1800" kern="1200" dirty="0">
                          <a:effectLst/>
                        </a:rPr>
                        <a:t>为单位制作矢量切片</a:t>
                      </a:r>
                      <a:endParaRPr lang="zh-CN" altLang="en-US" sz="1800" dirty="0">
                        <a:solidFill>
                          <a:schemeClr val="bg1"/>
                        </a:solidFill>
                      </a:endParaRPr>
                    </a:p>
                  </a:txBody>
                  <a:tcPr marL="91414" marR="91414" marT="45707" marB="45707"/>
                </a:tc>
                <a:extLst>
                  <a:ext uri="{0D108BD9-81ED-4DB2-BD59-A6C34878D82A}">
                    <a16:rowId xmlns:a16="http://schemas.microsoft.com/office/drawing/2014/main" val="10001"/>
                  </a:ext>
                </a:extLst>
              </a:tr>
              <a:tr h="644038">
                <a:tc>
                  <a:txBody>
                    <a:bodyPr/>
                    <a:lstStyle/>
                    <a:p>
                      <a:r>
                        <a:rPr lang="en-US" altLang="zh-CN" sz="1800" kern="1200" dirty="0">
                          <a:effectLst/>
                        </a:rPr>
                        <a:t>Output Tile Feature Class</a:t>
                      </a:r>
                      <a:endParaRPr lang="zh-CN" altLang="en-US" sz="1800" dirty="0">
                        <a:solidFill>
                          <a:schemeClr val="bg1"/>
                        </a:solidFill>
                      </a:endParaRPr>
                    </a:p>
                  </a:txBody>
                  <a:tcPr marL="91414" marR="91414" marT="45707" marB="45707"/>
                </a:tc>
                <a:tc>
                  <a:txBody>
                    <a:bodyPr/>
                    <a:lstStyle/>
                    <a:p>
                      <a:r>
                        <a:rPr lang="zh-CN" altLang="zh-CN" sz="1800" kern="1200" dirty="0">
                          <a:effectLst/>
                        </a:rPr>
                        <a:t>索引文件的存储位置</a:t>
                      </a:r>
                      <a:endParaRPr lang="zh-CN" altLang="en-US" sz="1800" dirty="0">
                        <a:solidFill>
                          <a:schemeClr val="bg1"/>
                        </a:solidFill>
                      </a:endParaRPr>
                    </a:p>
                  </a:txBody>
                  <a:tcPr marL="91414" marR="91414" marT="45707" marB="45707"/>
                </a:tc>
                <a:extLst>
                  <a:ext uri="{0D108BD9-81ED-4DB2-BD59-A6C34878D82A}">
                    <a16:rowId xmlns:a16="http://schemas.microsoft.com/office/drawing/2014/main" val="10002"/>
                  </a:ext>
                </a:extLst>
              </a:tr>
              <a:tr h="644038">
                <a:tc>
                  <a:txBody>
                    <a:bodyPr/>
                    <a:lstStyle/>
                    <a:p>
                      <a:r>
                        <a:rPr lang="en-US" altLang="zh-CN" sz="1800" kern="1200" dirty="0">
                          <a:effectLst/>
                        </a:rPr>
                        <a:t>Maximum Vertex Count</a:t>
                      </a:r>
                      <a:endParaRPr lang="zh-CN" altLang="en-US" sz="1800" dirty="0">
                        <a:solidFill>
                          <a:schemeClr val="bg1"/>
                        </a:solidFill>
                      </a:endParaRPr>
                    </a:p>
                  </a:txBody>
                  <a:tcPr marL="91414" marR="91414" marT="45707" marB="45707"/>
                </a:tc>
                <a:tc>
                  <a:txBody>
                    <a:bodyPr/>
                    <a:lstStyle/>
                    <a:p>
                      <a:r>
                        <a:rPr lang="zh-CN" altLang="zh-CN" sz="1800" kern="1200" dirty="0">
                          <a:effectLst/>
                        </a:rPr>
                        <a:t>最多能容纳的多边形顶点数</a:t>
                      </a:r>
                      <a:endParaRPr lang="zh-CN" altLang="en-US" sz="1800" dirty="0">
                        <a:solidFill>
                          <a:schemeClr val="bg1"/>
                        </a:solidFill>
                      </a:endParaRPr>
                    </a:p>
                  </a:txBody>
                  <a:tcPr marL="91414" marR="91414" marT="45707" marB="45707"/>
                </a:tc>
                <a:extLst>
                  <a:ext uri="{0D108BD9-81ED-4DB2-BD59-A6C34878D82A}">
                    <a16:rowId xmlns:a16="http://schemas.microsoft.com/office/drawing/2014/main" val="10003"/>
                  </a:ext>
                </a:extLst>
              </a:tr>
              <a:tr h="644038">
                <a:tc>
                  <a:txBody>
                    <a:bodyPr/>
                    <a:lstStyle/>
                    <a:p>
                      <a:pPr marL="0" algn="l" defTabSz="914264" rtl="0" eaLnBrk="1" latinLnBrk="0" hangingPunct="1"/>
                      <a:r>
                        <a:rPr lang="en-US" altLang="zh-CN" sz="1800" kern="1200" dirty="0">
                          <a:effectLst/>
                        </a:rPr>
                        <a:t>Tiling scheme</a:t>
                      </a:r>
                    </a:p>
                    <a:p>
                      <a:pPr marL="0" algn="l" defTabSz="914264" rtl="0" eaLnBrk="1" latinLnBrk="0" hangingPunct="1"/>
                      <a:endParaRPr lang="zh-CN" altLang="en-US" sz="1800" kern="1200" dirty="0">
                        <a:solidFill>
                          <a:schemeClr val="bg1"/>
                        </a:solidFill>
                        <a:effectLst/>
                        <a:latin typeface="Arial" charset="0"/>
                        <a:ea typeface="+mn-ea"/>
                        <a:cs typeface="+mn-cs"/>
                      </a:endParaRPr>
                    </a:p>
                  </a:txBody>
                  <a:tcPr marL="91414" marR="91414" marT="45707" marB="45707"/>
                </a:tc>
                <a:tc>
                  <a:txBody>
                    <a:bodyPr/>
                    <a:lstStyle/>
                    <a:p>
                      <a:pPr marL="0" algn="l" defTabSz="914264" rtl="0" eaLnBrk="1" latinLnBrk="0" hangingPunct="1"/>
                      <a:r>
                        <a:rPr lang="zh-CN" altLang="en-US" sz="1800" kern="1200" dirty="0">
                          <a:effectLst/>
                        </a:rPr>
                        <a:t>切片方案</a:t>
                      </a:r>
                      <a:endParaRPr lang="zh-CN" altLang="en-US" sz="1800" kern="1200" dirty="0">
                        <a:solidFill>
                          <a:schemeClr val="bg1"/>
                        </a:solidFill>
                        <a:effectLst/>
                        <a:latin typeface="Arial" charset="0"/>
                        <a:ea typeface="+mn-ea"/>
                        <a:cs typeface="+mn-cs"/>
                      </a:endParaRPr>
                    </a:p>
                  </a:txBody>
                  <a:tcPr marL="91414" marR="91414" marT="45707" marB="45707"/>
                </a:tc>
                <a:extLst>
                  <a:ext uri="{0D108BD9-81ED-4DB2-BD59-A6C34878D82A}">
                    <a16:rowId xmlns:a16="http://schemas.microsoft.com/office/drawing/2014/main" val="10004"/>
                  </a:ext>
                </a:extLst>
              </a:tr>
            </a:tbl>
          </a:graphicData>
        </a:graphic>
      </p:graphicFrame>
      <p:pic>
        <p:nvPicPr>
          <p:cNvPr id="6" name="图片 5"/>
          <p:cNvPicPr>
            <a:picLocks noChangeAspect="1"/>
          </p:cNvPicPr>
          <p:nvPr/>
        </p:nvPicPr>
        <p:blipFill>
          <a:blip r:embed="rId3"/>
          <a:stretch>
            <a:fillRect/>
          </a:stretch>
        </p:blipFill>
        <p:spPr>
          <a:xfrm>
            <a:off x="837828" y="2116373"/>
            <a:ext cx="3595520" cy="3759345"/>
          </a:xfrm>
          <a:prstGeom prst="rect">
            <a:avLst/>
          </a:prstGeom>
        </p:spPr>
      </p:pic>
    </p:spTree>
    <p:extLst>
      <p:ext uri="{BB962C8B-B14F-4D97-AF65-F5344CB8AC3E}">
        <p14:creationId xmlns:p14="http://schemas.microsoft.com/office/powerpoint/2010/main" val="1644303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1"/>
          </p:nvPr>
        </p:nvSpPr>
        <p:spPr/>
        <p:txBody>
          <a:bodyPr/>
          <a:lstStyle/>
          <a:p>
            <a:r>
              <a:rPr lang="zh-CN" altLang="en-US" dirty="0"/>
              <a:t>创建矢量切片包</a:t>
            </a:r>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矢量切片</a:t>
            </a:r>
            <a:r>
              <a:rPr lang="en-US" altLang="zh-CN" dirty="0"/>
              <a:t>-</a:t>
            </a:r>
            <a:r>
              <a:rPr lang="en-US" altLang="zh-CN" sz="2800" b="1" dirty="0">
                <a:solidFill>
                  <a:schemeClr val="accent1"/>
                </a:solidFill>
                <a:latin typeface="黑体" panose="02010609060101010101" pitchFamily="49" charset="-122"/>
                <a:ea typeface="黑体" panose="02010609060101010101" pitchFamily="49" charset="-122"/>
              </a:rPr>
              <a:t>Create Vector tile Package</a:t>
            </a:r>
            <a:endParaRPr lang="zh-CN" altLang="en-US" sz="2800" b="1" dirty="0">
              <a:solidFill>
                <a:schemeClr val="accent1"/>
              </a:solidFill>
              <a:latin typeface="黑体" panose="02010609060101010101" pitchFamily="49" charset="-122"/>
              <a:ea typeface="黑体" panose="02010609060101010101" pitchFamily="49"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614222140"/>
              </p:ext>
            </p:extLst>
          </p:nvPr>
        </p:nvGraphicFramePr>
        <p:xfrm>
          <a:off x="6700281" y="1962067"/>
          <a:ext cx="5448496" cy="2331655"/>
        </p:xfrm>
        <a:graphic>
          <a:graphicData uri="http://schemas.openxmlformats.org/drawingml/2006/table">
            <a:tbl>
              <a:tblPr firstRow="1" bandRow="1">
                <a:tableStyleId>{69CF1AB2-1976-4502-BF36-3FF5EA218861}</a:tableStyleId>
              </a:tblPr>
              <a:tblGrid>
                <a:gridCol w="2189910">
                  <a:extLst>
                    <a:ext uri="{9D8B030D-6E8A-4147-A177-3AD203B41FA5}">
                      <a16:colId xmlns:a16="http://schemas.microsoft.com/office/drawing/2014/main" val="20000"/>
                    </a:ext>
                  </a:extLst>
                </a:gridCol>
                <a:gridCol w="3258586">
                  <a:extLst>
                    <a:ext uri="{9D8B030D-6E8A-4147-A177-3AD203B41FA5}">
                      <a16:colId xmlns:a16="http://schemas.microsoft.com/office/drawing/2014/main" val="20001"/>
                    </a:ext>
                  </a:extLst>
                </a:gridCol>
              </a:tblGrid>
              <a:tr h="466331">
                <a:tc>
                  <a:txBody>
                    <a:bodyPr/>
                    <a:lstStyle/>
                    <a:p>
                      <a:r>
                        <a:rPr lang="zh-CN" altLang="en-US" sz="1800" dirty="0"/>
                        <a:t>参数</a:t>
                      </a:r>
                      <a:endParaRPr lang="zh-CN" altLang="en-US" sz="1800" dirty="0">
                        <a:solidFill>
                          <a:schemeClr val="bg1"/>
                        </a:solidFill>
                      </a:endParaRPr>
                    </a:p>
                  </a:txBody>
                  <a:tcPr marL="91414" marR="91414" marT="45707" marB="45707"/>
                </a:tc>
                <a:tc>
                  <a:txBody>
                    <a:bodyPr/>
                    <a:lstStyle/>
                    <a:p>
                      <a:r>
                        <a:rPr lang="zh-CN" altLang="en-US" sz="1800" dirty="0"/>
                        <a:t>参数说明</a:t>
                      </a:r>
                      <a:endParaRPr lang="zh-CN" altLang="en-US" sz="1800" dirty="0">
                        <a:solidFill>
                          <a:schemeClr val="bg1"/>
                        </a:solidFill>
                      </a:endParaRPr>
                    </a:p>
                  </a:txBody>
                  <a:tcPr marL="91414" marR="91414" marT="45707" marB="45707"/>
                </a:tc>
                <a:extLst>
                  <a:ext uri="{0D108BD9-81ED-4DB2-BD59-A6C34878D82A}">
                    <a16:rowId xmlns:a16="http://schemas.microsoft.com/office/drawing/2014/main" val="10000"/>
                  </a:ext>
                </a:extLst>
              </a:tr>
              <a:tr h="466331">
                <a:tc>
                  <a:txBody>
                    <a:bodyPr/>
                    <a:lstStyle/>
                    <a:p>
                      <a:r>
                        <a:rPr lang="en-US" altLang="zh-CN" sz="1800" kern="1200" dirty="0">
                          <a:effectLst/>
                        </a:rPr>
                        <a:t>Input Map</a:t>
                      </a:r>
                      <a:endParaRPr lang="zh-CN" altLang="en-US" sz="1800" dirty="0">
                        <a:solidFill>
                          <a:schemeClr val="bg1"/>
                        </a:solidFill>
                      </a:endParaRPr>
                    </a:p>
                  </a:txBody>
                  <a:tcPr marL="91414" marR="91414" marT="45707" marB="45707"/>
                </a:tc>
                <a:tc>
                  <a:txBody>
                    <a:bodyPr/>
                    <a:lstStyle/>
                    <a:p>
                      <a:r>
                        <a:rPr lang="zh-CN" altLang="zh-CN" sz="1800" kern="1200" dirty="0">
                          <a:effectLst/>
                        </a:rPr>
                        <a:t>以</a:t>
                      </a:r>
                      <a:r>
                        <a:rPr lang="en-US" altLang="zh-CN" sz="1800" kern="1200" dirty="0">
                          <a:effectLst/>
                        </a:rPr>
                        <a:t>map</a:t>
                      </a:r>
                      <a:r>
                        <a:rPr lang="zh-CN" altLang="zh-CN" sz="1800" kern="1200" dirty="0">
                          <a:effectLst/>
                        </a:rPr>
                        <a:t>为单位制作矢量切片</a:t>
                      </a:r>
                      <a:endParaRPr lang="zh-CN" altLang="en-US" sz="1800" dirty="0">
                        <a:solidFill>
                          <a:schemeClr val="bg1"/>
                        </a:solidFill>
                      </a:endParaRPr>
                    </a:p>
                  </a:txBody>
                  <a:tcPr marL="91414" marR="91414" marT="45707" marB="45707"/>
                </a:tc>
                <a:extLst>
                  <a:ext uri="{0D108BD9-81ED-4DB2-BD59-A6C34878D82A}">
                    <a16:rowId xmlns:a16="http://schemas.microsoft.com/office/drawing/2014/main" val="10001"/>
                  </a:ext>
                </a:extLst>
              </a:tr>
              <a:tr h="466331">
                <a:tc>
                  <a:txBody>
                    <a:bodyPr/>
                    <a:lstStyle/>
                    <a:p>
                      <a:r>
                        <a:rPr lang="en-US" altLang="zh-CN" sz="1800" kern="1200" dirty="0">
                          <a:effectLst/>
                        </a:rPr>
                        <a:t>Output File</a:t>
                      </a:r>
                      <a:endParaRPr lang="zh-CN" altLang="en-US" sz="1800" dirty="0">
                        <a:solidFill>
                          <a:schemeClr val="bg1"/>
                        </a:solidFill>
                      </a:endParaRPr>
                    </a:p>
                  </a:txBody>
                  <a:tcPr marL="91414" marR="91414" marT="45707" marB="45707"/>
                </a:tc>
                <a:tc>
                  <a:txBody>
                    <a:bodyPr/>
                    <a:lstStyle/>
                    <a:p>
                      <a:r>
                        <a:rPr lang="en-US" altLang="zh-CN" sz="1800" kern="1200" dirty="0">
                          <a:effectLst/>
                        </a:rPr>
                        <a:t>.</a:t>
                      </a:r>
                      <a:r>
                        <a:rPr lang="en-US" altLang="zh-CN" sz="1800" kern="1200" dirty="0" err="1">
                          <a:effectLst/>
                        </a:rPr>
                        <a:t>vtpk</a:t>
                      </a:r>
                      <a:r>
                        <a:rPr lang="zh-CN" altLang="zh-CN" sz="1800" kern="1200" dirty="0">
                          <a:effectLst/>
                        </a:rPr>
                        <a:t>的存储位置</a:t>
                      </a:r>
                      <a:endParaRPr lang="zh-CN" altLang="en-US" sz="1800" dirty="0">
                        <a:solidFill>
                          <a:schemeClr val="bg1"/>
                        </a:solidFill>
                      </a:endParaRPr>
                    </a:p>
                  </a:txBody>
                  <a:tcPr marL="91414" marR="91414" marT="45707" marB="45707"/>
                </a:tc>
                <a:extLst>
                  <a:ext uri="{0D108BD9-81ED-4DB2-BD59-A6C34878D82A}">
                    <a16:rowId xmlns:a16="http://schemas.microsoft.com/office/drawing/2014/main" val="10002"/>
                  </a:ext>
                </a:extLst>
              </a:tr>
              <a:tr h="466331">
                <a:tc>
                  <a:txBody>
                    <a:bodyPr/>
                    <a:lstStyle/>
                    <a:p>
                      <a:r>
                        <a:rPr lang="en-US" altLang="zh-CN" sz="1800" kern="1200" dirty="0">
                          <a:effectLst/>
                        </a:rPr>
                        <a:t>Tiling Format</a:t>
                      </a:r>
                      <a:endParaRPr lang="zh-CN" altLang="en-US" sz="1800" dirty="0">
                        <a:solidFill>
                          <a:schemeClr val="bg1"/>
                        </a:solidFill>
                      </a:endParaRPr>
                    </a:p>
                  </a:txBody>
                  <a:tcPr marL="91414" marR="91414" marT="45707" marB="45707"/>
                </a:tc>
                <a:tc>
                  <a:txBody>
                    <a:bodyPr/>
                    <a:lstStyle/>
                    <a:p>
                      <a:r>
                        <a:rPr lang="zh-CN" altLang="zh-CN" sz="1800" kern="1200" dirty="0">
                          <a:effectLst/>
                        </a:rPr>
                        <a:t>切片模式</a:t>
                      </a:r>
                      <a:endParaRPr lang="zh-CN" altLang="en-US" sz="1800" dirty="0">
                        <a:solidFill>
                          <a:schemeClr val="bg1"/>
                        </a:solidFill>
                      </a:endParaRPr>
                    </a:p>
                  </a:txBody>
                  <a:tcPr marL="91414" marR="91414" marT="45707" marB="45707"/>
                </a:tc>
                <a:extLst>
                  <a:ext uri="{0D108BD9-81ED-4DB2-BD59-A6C34878D82A}">
                    <a16:rowId xmlns:a16="http://schemas.microsoft.com/office/drawing/2014/main" val="10003"/>
                  </a:ext>
                </a:extLst>
              </a:tr>
              <a:tr h="466331">
                <a:tc>
                  <a:txBody>
                    <a:bodyPr/>
                    <a:lstStyle/>
                    <a:p>
                      <a:r>
                        <a:rPr lang="en-US" altLang="zh-CN" sz="1800" dirty="0">
                          <a:solidFill>
                            <a:schemeClr val="bg1"/>
                          </a:solidFill>
                        </a:rPr>
                        <a:t>Tiling</a:t>
                      </a:r>
                      <a:r>
                        <a:rPr lang="en-US" altLang="zh-CN" sz="1800" baseline="0" dirty="0">
                          <a:solidFill>
                            <a:schemeClr val="bg1"/>
                          </a:solidFill>
                        </a:rPr>
                        <a:t> scheme</a:t>
                      </a:r>
                      <a:endParaRPr lang="zh-CN" altLang="en-US" sz="1800" dirty="0">
                        <a:solidFill>
                          <a:schemeClr val="bg1"/>
                        </a:solidFill>
                      </a:endParaRPr>
                    </a:p>
                  </a:txBody>
                  <a:tcPr marL="91414" marR="91414" marT="45707" marB="45707"/>
                </a:tc>
                <a:tc>
                  <a:txBody>
                    <a:bodyPr/>
                    <a:lstStyle/>
                    <a:p>
                      <a:r>
                        <a:rPr lang="zh-CN" altLang="en-US" sz="1800" dirty="0">
                          <a:solidFill>
                            <a:schemeClr val="bg1"/>
                          </a:solidFill>
                        </a:rPr>
                        <a:t>切片方案</a:t>
                      </a:r>
                    </a:p>
                  </a:txBody>
                  <a:tcPr marL="91414" marR="91414" marT="45707" marB="45707"/>
                </a:tc>
                <a:extLst>
                  <a:ext uri="{0D108BD9-81ED-4DB2-BD59-A6C34878D82A}">
                    <a16:rowId xmlns:a16="http://schemas.microsoft.com/office/drawing/2014/main" val="10004"/>
                  </a:ext>
                </a:extLst>
              </a:tr>
            </a:tbl>
          </a:graphicData>
        </a:graphic>
      </p:graphicFrame>
      <p:pic>
        <p:nvPicPr>
          <p:cNvPr id="2" name="图片 1"/>
          <p:cNvPicPr>
            <a:picLocks noChangeAspect="1"/>
          </p:cNvPicPr>
          <p:nvPr/>
        </p:nvPicPr>
        <p:blipFill>
          <a:blip r:embed="rId3"/>
          <a:stretch>
            <a:fillRect/>
          </a:stretch>
        </p:blipFill>
        <p:spPr>
          <a:xfrm>
            <a:off x="4155115" y="1700808"/>
            <a:ext cx="2509425" cy="4882080"/>
          </a:xfrm>
          <a:prstGeom prst="rect">
            <a:avLst/>
          </a:prstGeom>
        </p:spPr>
      </p:pic>
    </p:spTree>
    <p:extLst>
      <p:ext uri="{BB962C8B-B14F-4D97-AF65-F5344CB8AC3E}">
        <p14:creationId xmlns:p14="http://schemas.microsoft.com/office/powerpoint/2010/main" val="270018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1"/>
          </p:nvPr>
        </p:nvSpPr>
        <p:spPr/>
        <p:txBody>
          <a:bodyPr/>
          <a:lstStyle/>
          <a:p>
            <a:r>
              <a:rPr lang="en-US" altLang="zh-CN" dirty="0"/>
              <a:t>Share as web layer</a:t>
            </a:r>
          </a:p>
          <a:p>
            <a:r>
              <a:rPr lang="en-US" altLang="zh-CN" dirty="0"/>
              <a:t>Layer </a:t>
            </a:r>
            <a:r>
              <a:rPr lang="en-US" altLang="zh-CN" dirty="0" err="1"/>
              <a:t>type:vector</a:t>
            </a:r>
            <a:r>
              <a:rPr lang="en-US" altLang="zh-CN" dirty="0"/>
              <a:t> tile</a:t>
            </a:r>
          </a:p>
          <a:p>
            <a:r>
              <a:rPr lang="en-US" altLang="zh-CN" dirty="0" err="1"/>
              <a:t>Configuration:caching</a:t>
            </a:r>
            <a:endParaRPr lang="zh-CN" altLang="en-US"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矢量切片</a:t>
            </a:r>
          </a:p>
        </p:txBody>
      </p:sp>
      <p:pic>
        <p:nvPicPr>
          <p:cNvPr id="6" name="图片 5"/>
          <p:cNvPicPr>
            <a:picLocks noChangeAspect="1"/>
          </p:cNvPicPr>
          <p:nvPr/>
        </p:nvPicPr>
        <p:blipFill>
          <a:blip r:embed="rId2"/>
          <a:stretch>
            <a:fillRect/>
          </a:stretch>
        </p:blipFill>
        <p:spPr>
          <a:xfrm>
            <a:off x="5950396" y="964507"/>
            <a:ext cx="2626951" cy="5139134"/>
          </a:xfrm>
          <a:prstGeom prst="rect">
            <a:avLst/>
          </a:prstGeom>
        </p:spPr>
      </p:pic>
      <p:pic>
        <p:nvPicPr>
          <p:cNvPr id="7" name="图片 6"/>
          <p:cNvPicPr>
            <a:picLocks noChangeAspect="1"/>
          </p:cNvPicPr>
          <p:nvPr/>
        </p:nvPicPr>
        <p:blipFill>
          <a:blip r:embed="rId3"/>
          <a:stretch>
            <a:fillRect/>
          </a:stretch>
        </p:blipFill>
        <p:spPr>
          <a:xfrm>
            <a:off x="8778753" y="964508"/>
            <a:ext cx="2614535" cy="5139134"/>
          </a:xfrm>
          <a:prstGeom prst="rect">
            <a:avLst/>
          </a:prstGeom>
        </p:spPr>
      </p:pic>
    </p:spTree>
    <p:extLst>
      <p:ext uri="{BB962C8B-B14F-4D97-AF65-F5344CB8AC3E}">
        <p14:creationId xmlns:p14="http://schemas.microsoft.com/office/powerpoint/2010/main" val="157828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1"/>
          </p:nvPr>
        </p:nvSpPr>
        <p:spPr>
          <a:xfrm>
            <a:off x="1197868" y="1988840"/>
            <a:ext cx="9937104" cy="4114801"/>
          </a:xfrm>
        </p:spPr>
        <p:txBody>
          <a:bodyPr>
            <a:noAutofit/>
          </a:bodyPr>
          <a:lstStyle/>
          <a:p>
            <a:pPr marL="360000">
              <a:lnSpc>
                <a:spcPct val="150000"/>
              </a:lnSpc>
              <a:defRPr/>
            </a:pPr>
            <a:r>
              <a:rPr lang="zh-CN" altLang="en-US" b="1" dirty="0"/>
              <a:t>完成了</a:t>
            </a:r>
            <a:r>
              <a:rPr lang="en-US" altLang="zh-CN" b="1" dirty="0"/>
              <a:t>ArcGIS Desktop</a:t>
            </a:r>
            <a:r>
              <a:rPr lang="zh-CN" altLang="zh-CN" b="1" dirty="0"/>
              <a:t>（</a:t>
            </a:r>
            <a:r>
              <a:rPr lang="en-US" altLang="zh-CN" b="1" dirty="0"/>
              <a:t>ArcMap</a:t>
            </a:r>
            <a:r>
              <a:rPr lang="zh-CN" altLang="zh-CN" b="1" dirty="0"/>
              <a:t>、</a:t>
            </a:r>
            <a:r>
              <a:rPr lang="en-US" altLang="zh-CN" b="1" dirty="0" err="1"/>
              <a:t>ArcCatalog</a:t>
            </a:r>
            <a:r>
              <a:rPr lang="zh-CN" altLang="zh-CN" b="1" dirty="0"/>
              <a:t>、</a:t>
            </a:r>
            <a:r>
              <a:rPr lang="en-US" altLang="zh-CN" b="1" dirty="0" err="1"/>
              <a:t>ArcGlobe</a:t>
            </a:r>
            <a:r>
              <a:rPr lang="zh-CN" altLang="zh-CN" b="1" dirty="0"/>
              <a:t>、</a:t>
            </a:r>
            <a:r>
              <a:rPr lang="en-US" altLang="zh-CN" b="1" dirty="0" err="1"/>
              <a:t>ArcScene</a:t>
            </a:r>
            <a:r>
              <a:rPr lang="zh-CN" altLang="zh-CN" b="1" dirty="0"/>
              <a:t>等一系列工具的总称）所有功能的迁移，彻底独立。</a:t>
            </a:r>
          </a:p>
          <a:p>
            <a:pPr lvl="1">
              <a:defRPr/>
            </a:pPr>
            <a:r>
              <a:rPr lang="en-US" altLang="zh-CN" sz="2600" b="1" dirty="0"/>
              <a:t> ArcView3.x-ArcGIS8.3-ArcGIS9.x-ArcGIS10.x - ArcGIS Pro </a:t>
            </a:r>
            <a:r>
              <a:rPr lang="zh-CN" altLang="zh-CN" sz="2600" b="1" dirty="0"/>
              <a:t>，</a:t>
            </a:r>
            <a:r>
              <a:rPr lang="en-US" altLang="zh-CN" sz="2600" b="1" dirty="0"/>
              <a:t>ArcGIS Pro</a:t>
            </a:r>
            <a:r>
              <a:rPr lang="zh-CN" altLang="zh-CN" sz="2600" b="1" dirty="0"/>
              <a:t>无论是从制作理念、界面、使用习惯都是一次全新的创造</a:t>
            </a:r>
            <a:r>
              <a:rPr lang="zh-CN" altLang="en-US" sz="2600" b="1" dirty="0"/>
              <a:t>。</a:t>
            </a:r>
            <a:endParaRPr lang="en-US" altLang="zh-CN" sz="2600" b="1" dirty="0"/>
          </a:p>
        </p:txBody>
      </p:sp>
      <p:sp>
        <p:nvSpPr>
          <p:cNvPr id="8194"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1.</a:t>
            </a:r>
            <a:r>
              <a:rPr altLang="zh-CN" sz="3200" b="1" dirty="0">
                <a:latin typeface="黑体" panose="02010609060101010101" pitchFamily="49" charset="-122"/>
                <a:ea typeface="黑体" panose="02010609060101010101" pitchFamily="49" charset="-122"/>
              </a:rPr>
              <a:t>ArcGIS Pro</a:t>
            </a:r>
            <a:endParaRPr lang="zh-CN" altLang="en-US" sz="3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1872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700808"/>
            <a:ext cx="10153128" cy="4869160"/>
          </a:xfrm>
        </p:spPr>
        <p:txBody>
          <a:bodyPr>
            <a:normAutofit fontScale="25000" lnSpcReduction="20000"/>
          </a:bodyPr>
          <a:lstStyle/>
          <a:p>
            <a:pPr marL="324000">
              <a:lnSpc>
                <a:spcPct val="170000"/>
              </a:lnSpc>
              <a:spcBef>
                <a:spcPts val="600"/>
              </a:spcBef>
            </a:pPr>
            <a:r>
              <a:rPr lang="en-US" altLang="zh-CN" sz="9600" b="1" dirty="0">
                <a:solidFill>
                  <a:schemeClr val="accent1"/>
                </a:solidFill>
              </a:rPr>
              <a:t>Ribbon</a:t>
            </a:r>
            <a:r>
              <a:rPr lang="zh-CN" altLang="en-US" sz="9600" b="1" dirty="0">
                <a:solidFill>
                  <a:schemeClr val="accent1"/>
                </a:solidFill>
              </a:rPr>
              <a:t>界面</a:t>
            </a:r>
            <a:r>
              <a:rPr lang="zh-CN" altLang="en-US" sz="9600" b="1" dirty="0"/>
              <a:t>：集美貌与才华与一身的设计，支持更换皮肤</a:t>
            </a:r>
            <a:endParaRPr lang="en-US" altLang="zh-CN" sz="9600" b="1" dirty="0"/>
          </a:p>
          <a:p>
            <a:pPr marL="324000">
              <a:lnSpc>
                <a:spcPct val="170000"/>
              </a:lnSpc>
              <a:spcBef>
                <a:spcPts val="600"/>
              </a:spcBef>
            </a:pPr>
            <a:r>
              <a:rPr lang="zh-CN" altLang="en-US" sz="9600" b="1" dirty="0">
                <a:solidFill>
                  <a:schemeClr val="accent1"/>
                </a:solidFill>
              </a:rPr>
              <a:t>二三维一体化，多布局视图</a:t>
            </a:r>
            <a:r>
              <a:rPr lang="zh-CN" altLang="en-US" sz="9600" b="1" dirty="0"/>
              <a:t>：管理使用更加便捷</a:t>
            </a:r>
            <a:endParaRPr lang="en-US" altLang="zh-CN" sz="9600" b="1" dirty="0"/>
          </a:p>
          <a:p>
            <a:pPr marL="324000">
              <a:lnSpc>
                <a:spcPct val="170000"/>
              </a:lnSpc>
              <a:spcBef>
                <a:spcPts val="600"/>
              </a:spcBef>
            </a:pPr>
            <a:r>
              <a:rPr lang="zh-CN" altLang="en-US" sz="9600" b="1" dirty="0">
                <a:solidFill>
                  <a:schemeClr val="accent1"/>
                </a:solidFill>
                <a:ea typeface="黑体" panose="02010609060101010101" pitchFamily="49" charset="-122"/>
              </a:rPr>
              <a:t>原生 </a:t>
            </a:r>
            <a:r>
              <a:rPr lang="en-US" altLang="zh-CN" sz="9600" b="1" dirty="0">
                <a:solidFill>
                  <a:schemeClr val="accent1"/>
                </a:solidFill>
                <a:ea typeface="黑体" panose="02010609060101010101" pitchFamily="49" charset="-122"/>
              </a:rPr>
              <a:t>64 </a:t>
            </a:r>
            <a:r>
              <a:rPr lang="zh-CN" altLang="en-US" sz="9600" b="1" dirty="0">
                <a:solidFill>
                  <a:schemeClr val="accent1"/>
                </a:solidFill>
                <a:ea typeface="黑体" panose="02010609060101010101" pitchFamily="49" charset="-122"/>
              </a:rPr>
              <a:t>位应用</a:t>
            </a:r>
            <a:r>
              <a:rPr lang="en-US" altLang="zh-CN" sz="9600" b="1" dirty="0">
                <a:ea typeface="黑体" panose="02010609060101010101" pitchFamily="49" charset="-122"/>
              </a:rPr>
              <a:t>: </a:t>
            </a:r>
            <a:r>
              <a:rPr lang="zh-CN" altLang="en-US" sz="9600" b="1" dirty="0">
                <a:ea typeface="黑体" panose="02010609060101010101" pitchFamily="49" charset="-122"/>
              </a:rPr>
              <a:t>支持多线程处理，极大地提高软件性能。</a:t>
            </a:r>
            <a:endParaRPr lang="en-US" altLang="zh-CN" sz="9600" b="1" dirty="0">
              <a:ea typeface="黑体" panose="02010609060101010101" pitchFamily="49" charset="-122"/>
            </a:endParaRPr>
          </a:p>
          <a:p>
            <a:pPr marL="324000">
              <a:lnSpc>
                <a:spcPct val="170000"/>
              </a:lnSpc>
              <a:spcBef>
                <a:spcPts val="600"/>
              </a:spcBef>
            </a:pPr>
            <a:r>
              <a:rPr lang="zh-CN" altLang="zh-CN" sz="9600" b="1" dirty="0">
                <a:solidFill>
                  <a:schemeClr val="accent1"/>
                </a:solidFill>
              </a:rPr>
              <a:t>协同共享</a:t>
            </a:r>
            <a:r>
              <a:rPr lang="zh-CN" altLang="en-US" sz="9600" b="1" dirty="0"/>
              <a:t>：</a:t>
            </a:r>
            <a:r>
              <a:rPr lang="en-US" altLang="zh-CN" sz="9600" b="1" dirty="0"/>
              <a:t>Pro</a:t>
            </a:r>
            <a:r>
              <a:rPr lang="zh-CN" altLang="zh-CN" sz="9600" b="1" dirty="0"/>
              <a:t>是可以通过用户和密码登陆</a:t>
            </a:r>
            <a:r>
              <a:rPr lang="en-US" altLang="zh-CN" sz="9600" b="1" dirty="0" err="1"/>
              <a:t>arcgis</a:t>
            </a:r>
            <a:r>
              <a:rPr lang="en-US" altLang="zh-CN" sz="9600" b="1" dirty="0"/>
              <a:t> online </a:t>
            </a:r>
            <a:r>
              <a:rPr lang="zh-CN" altLang="zh-CN" sz="9600" b="1" dirty="0"/>
              <a:t>和</a:t>
            </a:r>
            <a:r>
              <a:rPr lang="en-US" altLang="zh-CN" sz="9600" b="1" dirty="0"/>
              <a:t>ArcGIS Portal</a:t>
            </a:r>
            <a:r>
              <a:rPr lang="zh-CN" altLang="zh-CN" sz="9600" b="1" dirty="0"/>
              <a:t>中使用和发布资源的</a:t>
            </a:r>
            <a:r>
              <a:rPr lang="en-US" altLang="zh-CN" sz="9600" b="1" dirty="0"/>
              <a:t>, </a:t>
            </a:r>
            <a:r>
              <a:rPr lang="zh-CN" altLang="en-US" sz="9600" b="1" dirty="0">
                <a:ea typeface="黑体" panose="02010609060101010101" pitchFamily="49" charset="-122"/>
              </a:rPr>
              <a:t>能够对来自本地、 </a:t>
            </a:r>
            <a:r>
              <a:rPr lang="en-US" altLang="zh-CN" sz="9600" b="1" dirty="0">
                <a:ea typeface="黑体" panose="02010609060101010101" pitchFamily="49" charset="-122"/>
              </a:rPr>
              <a:t>ArcGIS Online</a:t>
            </a:r>
            <a:r>
              <a:rPr lang="zh-CN" altLang="en-US" sz="9600" b="1" dirty="0">
                <a:ea typeface="黑体" panose="02010609060101010101" pitchFamily="49" charset="-122"/>
              </a:rPr>
              <a:t>、或者 </a:t>
            </a:r>
            <a:r>
              <a:rPr lang="en-US" altLang="zh-CN" sz="9600" b="1" dirty="0">
                <a:ea typeface="黑体" panose="02010609060101010101" pitchFamily="49" charset="-122"/>
              </a:rPr>
              <a:t>Portal for ArcGIS </a:t>
            </a:r>
            <a:r>
              <a:rPr lang="zh-CN" altLang="en-US" sz="9600" b="1" dirty="0">
                <a:ea typeface="黑体" panose="02010609060101010101" pitchFamily="49" charset="-122"/>
              </a:rPr>
              <a:t>的数据进行可视化、编辑、分析和共享。</a:t>
            </a:r>
            <a:endParaRPr lang="en-US" altLang="zh-CN" sz="9600" b="1" dirty="0">
              <a:ea typeface="黑体" panose="02010609060101010101" pitchFamily="49" charset="-122"/>
            </a:endParaRPr>
          </a:p>
          <a:p>
            <a:pPr marL="324000">
              <a:lnSpc>
                <a:spcPct val="170000"/>
              </a:lnSpc>
              <a:spcBef>
                <a:spcPts val="600"/>
              </a:spcBef>
            </a:pPr>
            <a:r>
              <a:rPr lang="zh-CN" altLang="zh-CN" sz="9600" b="1" dirty="0">
                <a:solidFill>
                  <a:schemeClr val="accent1"/>
                </a:solidFill>
              </a:rPr>
              <a:t>兼容性 </a:t>
            </a:r>
            <a:r>
              <a:rPr lang="zh-CN" altLang="en-US" sz="9600" b="1" dirty="0"/>
              <a:t>：</a:t>
            </a:r>
            <a:r>
              <a:rPr lang="en-US" altLang="zh-CN" sz="9600" b="1" dirty="0"/>
              <a:t> </a:t>
            </a:r>
            <a:r>
              <a:rPr lang="zh-CN" altLang="zh-CN" sz="9600" b="1" dirty="0"/>
              <a:t>如果之前已经有一定的数据和地图成果的话，可以直接导入到</a:t>
            </a:r>
            <a:r>
              <a:rPr lang="en-US" altLang="zh-CN" sz="9600" b="1" dirty="0"/>
              <a:t>Pro</a:t>
            </a:r>
            <a:r>
              <a:rPr lang="zh-CN" altLang="zh-CN" sz="9600" b="1" dirty="0"/>
              <a:t>中，例如</a:t>
            </a:r>
            <a:r>
              <a:rPr lang="en-US" altLang="zh-CN" sz="9600" b="1" dirty="0" err="1"/>
              <a:t>mxd</a:t>
            </a:r>
            <a:r>
              <a:rPr lang="zh-CN" altLang="zh-CN" sz="9600" b="1" dirty="0"/>
              <a:t>、</a:t>
            </a:r>
            <a:r>
              <a:rPr lang="en-US" altLang="zh-CN" sz="9600" b="1" dirty="0"/>
              <a:t>3dd</a:t>
            </a:r>
            <a:r>
              <a:rPr lang="zh-CN" altLang="zh-CN" sz="9600" b="1" dirty="0"/>
              <a:t>等文档</a:t>
            </a:r>
            <a:r>
              <a:rPr lang="zh-CN" altLang="en-US" sz="9600" b="1" dirty="0"/>
              <a:t>，</a:t>
            </a:r>
            <a:r>
              <a:rPr lang="zh-CN" altLang="zh-CN" sz="9600" b="1" dirty="0"/>
              <a:t>模型和工具也是可以直接使用。 </a:t>
            </a:r>
          </a:p>
          <a:p>
            <a:pPr marL="324000">
              <a:lnSpc>
                <a:spcPct val="120000"/>
              </a:lnSpc>
            </a:pPr>
            <a:endParaRPr lang="en-US" altLang="zh-CN" sz="5500" dirty="0"/>
          </a:p>
          <a:p>
            <a:pPr>
              <a:lnSpc>
                <a:spcPct val="170000"/>
              </a:lnSpc>
            </a:pPr>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1.ArcGIS Pro-</a:t>
            </a:r>
            <a:r>
              <a:rPr lang="zh-CN" altLang="en-US" sz="2800" b="1" dirty="0">
                <a:solidFill>
                  <a:schemeClr val="accent1"/>
                </a:solidFill>
                <a:latin typeface="黑体" panose="02010609060101010101" pitchFamily="49" charset="-122"/>
                <a:ea typeface="黑体" panose="02010609060101010101" pitchFamily="49" charset="-122"/>
              </a:rPr>
              <a:t>产品特点</a:t>
            </a:r>
            <a:endParaRPr lang="zh-CN" altLang="en-US" sz="2800" dirty="0">
              <a:solidFill>
                <a:schemeClr val="accent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0533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1"/>
          </p:nvPr>
        </p:nvPicPr>
        <p:blipFill>
          <a:blip r:embed="rId2"/>
          <a:stretch>
            <a:fillRect/>
          </a:stretch>
        </p:blipFill>
        <p:spPr>
          <a:xfrm>
            <a:off x="266368" y="1772816"/>
            <a:ext cx="4891940" cy="5053482"/>
          </a:xfrm>
          <a:prstGeom prst="rect">
            <a:avLst/>
          </a:prstGeom>
        </p:spPr>
      </p:pic>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1.ArcGISPro</a:t>
            </a:r>
            <a:r>
              <a:rPr lang="en-US" altLang="zh-CN" b="1" dirty="0"/>
              <a:t> </a:t>
            </a:r>
            <a:r>
              <a:rPr lang="zh-CN" altLang="en-US" sz="2800" b="1" dirty="0">
                <a:solidFill>
                  <a:schemeClr val="accent1"/>
                </a:solidFill>
                <a:latin typeface="黑体" panose="02010609060101010101" pitchFamily="49" charset="-122"/>
                <a:ea typeface="黑体" panose="02010609060101010101" pitchFamily="49" charset="-122"/>
              </a:rPr>
              <a:t>界面</a:t>
            </a:r>
            <a:endParaRPr lang="zh-CN" altLang="en-US" sz="2800" dirty="0">
              <a:solidFill>
                <a:schemeClr val="accent1"/>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3"/>
          <a:stretch>
            <a:fillRect/>
          </a:stretch>
        </p:blipFill>
        <p:spPr>
          <a:xfrm>
            <a:off x="3862164" y="1772816"/>
            <a:ext cx="8142442" cy="4680520"/>
          </a:xfrm>
          <a:prstGeom prst="rect">
            <a:avLst/>
          </a:prstGeom>
        </p:spPr>
      </p:pic>
    </p:spTree>
    <p:extLst>
      <p:ext uri="{BB962C8B-B14F-4D97-AF65-F5344CB8AC3E}">
        <p14:creationId xmlns:p14="http://schemas.microsoft.com/office/powerpoint/2010/main" val="97627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1"/>
          </p:nvPr>
        </p:nvSpPr>
        <p:spPr/>
        <p:txBody>
          <a:bodyPr/>
          <a:lstStyle/>
          <a:p>
            <a:endParaRPr lang="zh-CN" altLang="en-US" dirty="0"/>
          </a:p>
        </p:txBody>
      </p:sp>
      <p:sp>
        <p:nvSpPr>
          <p:cNvPr id="4" name="标题 3"/>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1.ArcGIS Pro-</a:t>
            </a:r>
            <a:r>
              <a:rPr lang="zh-CN" altLang="en-US" sz="2800" b="1" dirty="0">
                <a:solidFill>
                  <a:schemeClr val="accent1"/>
                </a:solidFill>
              </a:rPr>
              <a:t>与</a:t>
            </a:r>
            <a:r>
              <a:rPr lang="en-US" altLang="zh-CN" sz="2800" b="1" dirty="0" err="1">
                <a:solidFill>
                  <a:schemeClr val="accent1"/>
                </a:solidFill>
              </a:rPr>
              <a:t>Arcmap</a:t>
            </a:r>
            <a:r>
              <a:rPr lang="en-US" altLang="zh-CN" sz="2800" b="1" dirty="0">
                <a:solidFill>
                  <a:schemeClr val="accent1"/>
                </a:solidFill>
              </a:rPr>
              <a:t> </a:t>
            </a:r>
            <a:r>
              <a:rPr lang="zh-CN" altLang="en-US" sz="2800" b="1" dirty="0">
                <a:solidFill>
                  <a:schemeClr val="accent1"/>
                </a:solidFill>
              </a:rPr>
              <a:t>比较</a:t>
            </a:r>
          </a:p>
        </p:txBody>
      </p:sp>
      <p:pic>
        <p:nvPicPr>
          <p:cNvPr id="3" name="图片 2"/>
          <p:cNvPicPr>
            <a:picLocks noChangeAspect="1"/>
          </p:cNvPicPr>
          <p:nvPr/>
        </p:nvPicPr>
        <p:blipFill>
          <a:blip r:embed="rId2"/>
          <a:stretch>
            <a:fillRect/>
          </a:stretch>
        </p:blipFill>
        <p:spPr>
          <a:xfrm>
            <a:off x="1134922" y="1556792"/>
            <a:ext cx="9279970" cy="5378259"/>
          </a:xfrm>
          <a:prstGeom prst="rect">
            <a:avLst/>
          </a:prstGeom>
        </p:spPr>
      </p:pic>
    </p:spTree>
    <p:extLst>
      <p:ext uri="{BB962C8B-B14F-4D97-AF65-F5344CB8AC3E}">
        <p14:creationId xmlns:p14="http://schemas.microsoft.com/office/powerpoint/2010/main" val="288109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23"/>
          <p:cNvGrpSpPr>
            <a:grpSpLocks/>
          </p:cNvGrpSpPr>
          <p:nvPr/>
        </p:nvGrpSpPr>
        <p:grpSpPr bwMode="auto">
          <a:xfrm>
            <a:off x="3711709" y="4051430"/>
            <a:ext cx="1209675" cy="1198563"/>
            <a:chOff x="3432276" y="2234571"/>
            <a:chExt cx="1208690" cy="1198754"/>
          </a:xfrm>
        </p:grpSpPr>
        <p:grpSp>
          <p:nvGrpSpPr>
            <p:cNvPr id="15378" name="Group 45"/>
            <p:cNvGrpSpPr>
              <a:grpSpLocks/>
            </p:cNvGrpSpPr>
            <p:nvPr/>
          </p:nvGrpSpPr>
          <p:grpSpPr bwMode="auto">
            <a:xfrm>
              <a:off x="3432276" y="2234571"/>
              <a:ext cx="1208690" cy="1198754"/>
              <a:chOff x="1152" y="1410"/>
              <a:chExt cx="1134" cy="1134"/>
            </a:xfrm>
          </p:grpSpPr>
          <p:sp>
            <p:nvSpPr>
              <p:cNvPr id="14" name="Oval 7"/>
              <p:cNvSpPr>
                <a:spLocks noChangeArrowheads="1"/>
              </p:cNvSpPr>
              <p:nvPr/>
            </p:nvSpPr>
            <p:spPr bwMode="gray">
              <a:xfrm>
                <a:off x="1152" y="1410"/>
                <a:ext cx="1134" cy="1134"/>
              </a:xfrm>
              <a:prstGeom prst="ellipse">
                <a:avLst/>
              </a:prstGeom>
              <a:solidFill>
                <a:schemeClr val="accent1">
                  <a:alpha val="59999"/>
                </a:schemeClr>
              </a:solidFill>
              <a:ln w="19050">
                <a:solidFill>
                  <a:srgbClr val="FFFFFF"/>
                </a:solidFill>
                <a:round/>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eaLnBrk="1" hangingPunct="1">
                  <a:defRPr/>
                </a:pPr>
                <a:endParaRPr lang="en-US" altLang="en-US" sz="1350"/>
              </a:p>
            </p:txBody>
          </p:sp>
          <p:sp>
            <p:nvSpPr>
              <p:cNvPr id="15" name="Oval 8"/>
              <p:cNvSpPr>
                <a:spLocks noChangeArrowheads="1"/>
              </p:cNvSpPr>
              <p:nvPr/>
            </p:nvSpPr>
            <p:spPr bwMode="gray">
              <a:xfrm>
                <a:off x="1212" y="1472"/>
                <a:ext cx="1015" cy="1011"/>
              </a:xfrm>
              <a:prstGeom prst="ellipse">
                <a:avLst/>
              </a:prstGeom>
              <a:solidFill>
                <a:schemeClr val="accent1"/>
              </a:solidFill>
              <a:ln w="19050">
                <a:solidFill>
                  <a:srgbClr val="FFFFFF"/>
                </a:solidFill>
                <a:round/>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eaLnBrk="1" hangingPunct="1">
                  <a:defRPr/>
                </a:pPr>
                <a:endParaRPr lang="en-US" altLang="en-US" sz="1350"/>
              </a:p>
            </p:txBody>
          </p:sp>
        </p:grpSp>
        <p:sp>
          <p:nvSpPr>
            <p:cNvPr id="7" name="Rectangle 34"/>
            <p:cNvSpPr>
              <a:spLocks noChangeArrowheads="1"/>
            </p:cNvSpPr>
            <p:nvPr/>
          </p:nvSpPr>
          <p:spPr bwMode="gray">
            <a:xfrm>
              <a:off x="3709862" y="2553710"/>
              <a:ext cx="628138" cy="50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eaLnBrk="1" hangingPunct="1">
                <a:defRPr/>
              </a:pPr>
              <a:r>
                <a:rPr lang="zh-CN" altLang="en-US" sz="1350" dirty="0">
                  <a:solidFill>
                    <a:srgbClr val="FFFFFF"/>
                  </a:solidFill>
                  <a:latin typeface="微软雅黑" panose="020B0503020204020204" pitchFamily="34" charset="-122"/>
                  <a:ea typeface="微软雅黑" panose="020B0503020204020204" pitchFamily="34" charset="-122"/>
                </a:rPr>
                <a:t>单机许可</a:t>
              </a:r>
              <a:endParaRPr lang="en-US" altLang="en-US" sz="1350" dirty="0">
                <a:solidFill>
                  <a:srgbClr val="FFFFFF"/>
                </a:solidFill>
                <a:latin typeface="微软雅黑" panose="020B0503020204020204" pitchFamily="34" charset="-122"/>
                <a:ea typeface="微软雅黑" panose="020B0503020204020204" pitchFamily="34" charset="-122"/>
              </a:endParaRPr>
            </a:p>
          </p:txBody>
        </p:sp>
      </p:grpSp>
      <p:grpSp>
        <p:nvGrpSpPr>
          <p:cNvPr id="15363" name="组合 24"/>
          <p:cNvGrpSpPr>
            <a:grpSpLocks/>
          </p:cNvGrpSpPr>
          <p:nvPr/>
        </p:nvGrpSpPr>
        <p:grpSpPr bwMode="auto">
          <a:xfrm>
            <a:off x="3679423" y="5255627"/>
            <a:ext cx="1208087" cy="1198562"/>
            <a:chOff x="4479266" y="3335948"/>
            <a:chExt cx="1208690" cy="1198754"/>
          </a:xfrm>
        </p:grpSpPr>
        <p:grpSp>
          <p:nvGrpSpPr>
            <p:cNvPr id="15374" name="Group 46"/>
            <p:cNvGrpSpPr>
              <a:grpSpLocks/>
            </p:cNvGrpSpPr>
            <p:nvPr/>
          </p:nvGrpSpPr>
          <p:grpSpPr bwMode="auto">
            <a:xfrm>
              <a:off x="4479266" y="3335948"/>
              <a:ext cx="1208690" cy="1198754"/>
              <a:chOff x="2311" y="2676"/>
              <a:chExt cx="1134" cy="1134"/>
            </a:xfrm>
          </p:grpSpPr>
          <p:sp>
            <p:nvSpPr>
              <p:cNvPr id="16" name="Oval 3"/>
              <p:cNvSpPr>
                <a:spLocks noChangeArrowheads="1"/>
              </p:cNvSpPr>
              <p:nvPr/>
            </p:nvSpPr>
            <p:spPr bwMode="gray">
              <a:xfrm>
                <a:off x="2311" y="2676"/>
                <a:ext cx="1134" cy="1134"/>
              </a:xfrm>
              <a:prstGeom prst="ellipse">
                <a:avLst/>
              </a:prstGeom>
              <a:solidFill>
                <a:schemeClr val="accent2">
                  <a:alpha val="70195"/>
                </a:schemeClr>
              </a:solidFill>
              <a:ln w="19050">
                <a:solidFill>
                  <a:srgbClr val="FFFFFF"/>
                </a:solidFill>
                <a:round/>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eaLnBrk="1" hangingPunct="1">
                  <a:defRPr/>
                </a:pPr>
                <a:endParaRPr lang="en-US" altLang="en-US" sz="1350"/>
              </a:p>
            </p:txBody>
          </p:sp>
          <p:sp>
            <p:nvSpPr>
              <p:cNvPr id="17" name="Oval 4"/>
              <p:cNvSpPr>
                <a:spLocks noChangeArrowheads="1"/>
              </p:cNvSpPr>
              <p:nvPr/>
            </p:nvSpPr>
            <p:spPr bwMode="gray">
              <a:xfrm>
                <a:off x="2371" y="2738"/>
                <a:ext cx="1015" cy="1011"/>
              </a:xfrm>
              <a:prstGeom prst="ellipse">
                <a:avLst/>
              </a:prstGeom>
              <a:solidFill>
                <a:schemeClr val="accent2"/>
              </a:solidFill>
              <a:ln w="19050">
                <a:solidFill>
                  <a:srgbClr val="FFFFFF"/>
                </a:solidFill>
                <a:round/>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eaLnBrk="1" hangingPunct="1">
                  <a:defRPr/>
                </a:pPr>
                <a:endParaRPr lang="en-US" altLang="en-US" sz="1350"/>
              </a:p>
            </p:txBody>
          </p:sp>
        </p:grpSp>
        <p:sp>
          <p:nvSpPr>
            <p:cNvPr id="15375" name="Rectangle 34"/>
            <p:cNvSpPr>
              <a:spLocks noChangeArrowheads="1"/>
            </p:cNvSpPr>
            <p:nvPr/>
          </p:nvSpPr>
          <p:spPr bwMode="gray">
            <a:xfrm>
              <a:off x="4693636" y="3732080"/>
              <a:ext cx="7865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en-US" sz="1200" dirty="0">
                  <a:solidFill>
                    <a:srgbClr val="FFFFFF"/>
                  </a:solidFill>
                  <a:latin typeface="Arial" panose="020B0604020202020204" pitchFamily="34" charset="0"/>
                  <a:ea typeface="黑体" panose="02010609060101010101" pitchFamily="49" charset="-122"/>
                  <a:cs typeface="Arial Unicode MS" pitchFamily="34" charset="-122"/>
                </a:rPr>
                <a:t>Named User</a:t>
              </a:r>
            </a:p>
          </p:txBody>
        </p:sp>
      </p:grpSp>
      <p:sp>
        <p:nvSpPr>
          <p:cNvPr id="21" name="矩形 20"/>
          <p:cNvSpPr/>
          <p:nvPr/>
        </p:nvSpPr>
        <p:spPr>
          <a:xfrm>
            <a:off x="5232400" y="5119990"/>
            <a:ext cx="4289425" cy="127476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57175" indent="-257175" defTabSz="685800">
              <a:lnSpc>
                <a:spcPct val="150000"/>
              </a:lnSpc>
              <a:spcBef>
                <a:spcPct val="20000"/>
              </a:spcBef>
              <a:buFont typeface="Arial" panose="020B0604020202020204" pitchFamily="34" charset="0"/>
              <a:buChar char="•"/>
              <a:defRPr/>
            </a:pPr>
            <a:r>
              <a:rPr lang="zh-CN" altLang="en-US" sz="2400" dirty="0">
                <a:latin typeface="微软雅黑" pitchFamily="34" charset="-122"/>
                <a:ea typeface="微软雅黑" pitchFamily="34" charset="-122"/>
              </a:rPr>
              <a:t>连接</a:t>
            </a:r>
            <a:r>
              <a:rPr lang="en-US" altLang="zh-CN" sz="2400" dirty="0">
                <a:latin typeface="微软雅黑" pitchFamily="34" charset="-122"/>
                <a:ea typeface="微软雅黑" pitchFamily="34" charset="-122"/>
              </a:rPr>
              <a:t>ArcGIS Online</a:t>
            </a:r>
            <a:r>
              <a:rPr lang="zh-CN" altLang="en-US" sz="2400" dirty="0">
                <a:latin typeface="微软雅黑" pitchFamily="34" charset="-122"/>
                <a:ea typeface="微软雅黑" pitchFamily="34" charset="-122"/>
              </a:rPr>
              <a:t>管理</a:t>
            </a:r>
            <a:endParaRPr lang="en-US" altLang="zh-CN" sz="2400" dirty="0">
              <a:latin typeface="微软雅黑" pitchFamily="34" charset="-122"/>
              <a:ea typeface="微软雅黑" pitchFamily="34" charset="-122"/>
            </a:endParaRPr>
          </a:p>
          <a:p>
            <a:pPr marL="257175" indent="-257175" defTabSz="685800">
              <a:lnSpc>
                <a:spcPct val="150000"/>
              </a:lnSpc>
              <a:spcBef>
                <a:spcPct val="20000"/>
              </a:spcBef>
              <a:buFont typeface="Arial" panose="020B0604020202020204" pitchFamily="34" charset="0"/>
              <a:buChar char="•"/>
              <a:defRPr/>
            </a:pPr>
            <a:r>
              <a:rPr lang="zh-CN" altLang="en-US" sz="2400" dirty="0">
                <a:latin typeface="微软雅黑" pitchFamily="34" charset="-122"/>
                <a:ea typeface="微软雅黑" pitchFamily="34" charset="-122"/>
              </a:rPr>
              <a:t>连接</a:t>
            </a:r>
            <a:r>
              <a:rPr lang="en-US" altLang="zh-CN" sz="2400" dirty="0">
                <a:latin typeface="微软雅黑" pitchFamily="34" charset="-122"/>
                <a:ea typeface="微软雅黑" pitchFamily="34" charset="-122"/>
              </a:rPr>
              <a:t>Portal for ArcGIS</a:t>
            </a:r>
            <a:r>
              <a:rPr lang="zh-CN" altLang="en-US" sz="2400" dirty="0">
                <a:latin typeface="微软雅黑" pitchFamily="34" charset="-122"/>
                <a:ea typeface="微软雅黑" pitchFamily="34" charset="-122"/>
              </a:rPr>
              <a:t>管理</a:t>
            </a:r>
            <a:endParaRPr lang="en-US" altLang="zh-CN" sz="2400" dirty="0">
              <a:latin typeface="微软雅黑" pitchFamily="34" charset="-122"/>
              <a:ea typeface="微软雅黑" pitchFamily="34" charset="-122"/>
            </a:endParaRPr>
          </a:p>
        </p:txBody>
      </p:sp>
      <p:pic>
        <p:nvPicPr>
          <p:cNvPr id="15369" name="Picture 1"/>
          <p:cNvPicPr>
            <a:picLocks noGrp="1" noChangeAspect="1"/>
          </p:cNvPicPr>
          <p:nvPr>
            <p:ph idx="11"/>
          </p:nvPr>
        </p:nvPicPr>
        <p:blipFill>
          <a:blip r:embed="rId5" cstate="print">
            <a:extLst>
              <a:ext uri="{28A0092B-C50C-407E-A947-70E740481C1C}">
                <a14:useLocalDpi xmlns:a14="http://schemas.microsoft.com/office/drawing/2010/main" val="0"/>
              </a:ext>
            </a:extLst>
          </a:blip>
          <a:stretch>
            <a:fillRect/>
          </a:stretch>
        </p:blipFill>
        <p:spPr>
          <a:xfrm>
            <a:off x="4938631" y="2084453"/>
            <a:ext cx="5321381" cy="2286065"/>
          </a:xfrm>
        </p:spPr>
      </p:pic>
      <p:sp>
        <p:nvSpPr>
          <p:cNvPr id="15367" name="标题 2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1.ArcGIS Pro-</a:t>
            </a:r>
            <a:r>
              <a:rPr lang="zh-CN" altLang="en-US" sz="2800" b="1" dirty="0">
                <a:solidFill>
                  <a:schemeClr val="accent1"/>
                </a:solidFill>
                <a:latin typeface="黑体" panose="02010609060101010101" pitchFamily="49" charset="-122"/>
                <a:ea typeface="黑体" panose="02010609060101010101" pitchFamily="49" charset="-122"/>
              </a:rPr>
              <a:t>授权模式</a:t>
            </a:r>
          </a:p>
        </p:txBody>
      </p:sp>
      <p:grpSp>
        <p:nvGrpSpPr>
          <p:cNvPr id="15368" name="组合 25"/>
          <p:cNvGrpSpPr>
            <a:grpSpLocks/>
          </p:cNvGrpSpPr>
          <p:nvPr/>
        </p:nvGrpSpPr>
        <p:grpSpPr bwMode="auto">
          <a:xfrm>
            <a:off x="6167438" y="3692526"/>
            <a:ext cx="1209675" cy="1198563"/>
            <a:chOff x="4479266" y="3335948"/>
            <a:chExt cx="1208690" cy="1198754"/>
          </a:xfrm>
        </p:grpSpPr>
        <p:grpSp>
          <p:nvGrpSpPr>
            <p:cNvPr id="15370" name="Group 46"/>
            <p:cNvGrpSpPr>
              <a:grpSpLocks/>
            </p:cNvGrpSpPr>
            <p:nvPr/>
          </p:nvGrpSpPr>
          <p:grpSpPr bwMode="auto">
            <a:xfrm>
              <a:off x="4479266" y="3335948"/>
              <a:ext cx="1208690" cy="1198754"/>
              <a:chOff x="2311" y="2676"/>
              <a:chExt cx="1134" cy="1134"/>
            </a:xfrm>
          </p:grpSpPr>
          <p:sp>
            <p:nvSpPr>
              <p:cNvPr id="29" name="Oval 3"/>
              <p:cNvSpPr>
                <a:spLocks noChangeArrowheads="1"/>
              </p:cNvSpPr>
              <p:nvPr/>
            </p:nvSpPr>
            <p:spPr bwMode="gray">
              <a:xfrm>
                <a:off x="2311" y="2676"/>
                <a:ext cx="1134" cy="1134"/>
              </a:xfrm>
              <a:prstGeom prst="ellipse">
                <a:avLst/>
              </a:prstGeom>
              <a:solidFill>
                <a:schemeClr val="accent2">
                  <a:alpha val="70195"/>
                </a:schemeClr>
              </a:solidFill>
              <a:ln w="19050">
                <a:solidFill>
                  <a:srgbClr val="FFFFFF"/>
                </a:solidFill>
                <a:round/>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eaLnBrk="1" hangingPunct="1">
                  <a:defRPr/>
                </a:pPr>
                <a:endParaRPr lang="en-US" altLang="en-US" sz="1350"/>
              </a:p>
            </p:txBody>
          </p:sp>
          <p:sp>
            <p:nvSpPr>
              <p:cNvPr id="30" name="Oval 4"/>
              <p:cNvSpPr>
                <a:spLocks noChangeArrowheads="1"/>
              </p:cNvSpPr>
              <p:nvPr/>
            </p:nvSpPr>
            <p:spPr bwMode="gray">
              <a:xfrm>
                <a:off x="2371" y="2738"/>
                <a:ext cx="1015" cy="1011"/>
              </a:xfrm>
              <a:prstGeom prst="ellipse">
                <a:avLst/>
              </a:prstGeom>
              <a:solidFill>
                <a:schemeClr val="accent2"/>
              </a:solidFill>
              <a:ln w="19050">
                <a:solidFill>
                  <a:srgbClr val="FFFFFF"/>
                </a:solidFill>
                <a:round/>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eaLnBrk="1" hangingPunct="1">
                  <a:defRPr/>
                </a:pPr>
                <a:endParaRPr lang="en-US" altLang="en-US" sz="1350"/>
              </a:p>
            </p:txBody>
          </p:sp>
        </p:grpSp>
        <p:sp>
          <p:nvSpPr>
            <p:cNvPr id="15371" name="Rectangle 34"/>
            <p:cNvSpPr>
              <a:spLocks noChangeArrowheads="1"/>
            </p:cNvSpPr>
            <p:nvPr/>
          </p:nvSpPr>
          <p:spPr bwMode="gray">
            <a:xfrm>
              <a:off x="4699053" y="3694909"/>
              <a:ext cx="7691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en-US" sz="1200" dirty="0">
                  <a:solidFill>
                    <a:srgbClr val="FFFFFF"/>
                  </a:solidFill>
                  <a:latin typeface="Arial" panose="020B0604020202020204" pitchFamily="34" charset="0"/>
                  <a:ea typeface="黑体" panose="02010609060101010101" pitchFamily="49" charset="-122"/>
                  <a:cs typeface="Arial Unicode MS" pitchFamily="34" charset="-122"/>
                </a:rPr>
                <a:t>Named User</a:t>
              </a:r>
            </a:p>
          </p:txBody>
        </p:sp>
      </p:grpSp>
    </p:spTree>
    <p:extLst>
      <p:ext uri="{BB962C8B-B14F-4D97-AF65-F5344CB8AC3E}">
        <p14:creationId xmlns:p14="http://schemas.microsoft.com/office/powerpoint/2010/main" val="25860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1"/>
          </p:nvPr>
        </p:nvSpPr>
        <p:spPr>
          <a:xfrm>
            <a:off x="1125860" y="1988840"/>
            <a:ext cx="10297144" cy="4608512"/>
          </a:xfrm>
        </p:spPr>
        <p:txBody>
          <a:bodyPr>
            <a:normAutofit fontScale="92500"/>
          </a:bodyPr>
          <a:lstStyle/>
          <a:p>
            <a:pPr>
              <a:defRPr/>
            </a:pPr>
            <a:r>
              <a:rPr lang="zh-CN" altLang="en-US" sz="2800" b="1" dirty="0"/>
              <a:t>   系统及硬件要求</a:t>
            </a:r>
            <a:endParaRPr lang="en-US" altLang="zh-CN" sz="2800" b="1" dirty="0"/>
          </a:p>
          <a:p>
            <a:pPr lvl="1">
              <a:lnSpc>
                <a:spcPct val="150000"/>
              </a:lnSpc>
              <a:defRPr/>
            </a:pPr>
            <a:r>
              <a:rPr lang="en-US" altLang="zh-CN" sz="2600" b="1" dirty="0"/>
              <a:t>ArcGIS Pro</a:t>
            </a:r>
            <a:r>
              <a:rPr lang="zh-CN" altLang="zh-CN" sz="2600" b="1" dirty="0"/>
              <a:t>对系统要求和硬件要求相对</a:t>
            </a:r>
            <a:r>
              <a:rPr lang="en-US" altLang="zh-CN" sz="2600" b="1" dirty="0"/>
              <a:t>ArcMap</a:t>
            </a:r>
            <a:r>
              <a:rPr lang="zh-CN" altLang="zh-CN" sz="2600" b="1" dirty="0"/>
              <a:t>要高</a:t>
            </a:r>
            <a:r>
              <a:rPr lang="zh-CN" altLang="en-US" sz="2600" b="1" dirty="0"/>
              <a:t>，</a:t>
            </a:r>
            <a:r>
              <a:rPr lang="zh-CN" altLang="zh-CN" sz="2600" b="1" dirty="0"/>
              <a:t>操作系统方面，最低要求的时</a:t>
            </a:r>
            <a:r>
              <a:rPr lang="en-US" altLang="zh-CN" sz="2600" b="1" dirty="0"/>
              <a:t>win7 64</a:t>
            </a:r>
            <a:r>
              <a:rPr lang="zh-CN" altLang="zh-CN" sz="2600" b="1" dirty="0"/>
              <a:t>位</a:t>
            </a:r>
            <a:r>
              <a:rPr lang="en-US" altLang="zh-CN" sz="2600" b="1" dirty="0"/>
              <a:t>sp1</a:t>
            </a:r>
          </a:p>
          <a:p>
            <a:pPr lvl="1">
              <a:lnSpc>
                <a:spcPct val="150000"/>
              </a:lnSpc>
              <a:defRPr/>
            </a:pPr>
            <a:r>
              <a:rPr lang="zh-CN" altLang="zh-CN" sz="2600" b="1" dirty="0"/>
              <a:t>硬件要求中主要是对内存做了要求，最低也要</a:t>
            </a:r>
            <a:r>
              <a:rPr lang="en-US" altLang="zh-CN" sz="2600" b="1" dirty="0"/>
              <a:t>4G</a:t>
            </a:r>
            <a:r>
              <a:rPr lang="zh-CN" altLang="zh-CN" sz="2600" b="1" dirty="0"/>
              <a:t>运行内存，推荐是</a:t>
            </a:r>
            <a:r>
              <a:rPr lang="en-US" altLang="zh-CN" sz="2600" b="1" dirty="0"/>
              <a:t>8G</a:t>
            </a:r>
            <a:r>
              <a:rPr lang="zh-CN" altLang="zh-CN" sz="2600" b="1"/>
              <a:t>内存。</a:t>
            </a:r>
            <a:endParaRPr lang="en-US" altLang="zh-CN" sz="2600" b="1" dirty="0"/>
          </a:p>
          <a:p>
            <a:pPr lvl="1">
              <a:lnSpc>
                <a:spcPct val="150000"/>
              </a:lnSpc>
              <a:defRPr/>
            </a:pPr>
            <a:r>
              <a:rPr lang="en-US" altLang="zh-CN" sz="2600" b="1" dirty="0"/>
              <a:t>ArcGIS Pro 3.4 </a:t>
            </a:r>
            <a:r>
              <a:rPr lang="zh-CN" altLang="en-US" sz="2600" b="1" dirty="0"/>
              <a:t>系统要求</a:t>
            </a:r>
            <a:r>
              <a:rPr lang="en-US" altLang="zh-CN" sz="2600" b="1" dirty="0">
                <a:hlinkClick r:id="rId2"/>
              </a:rPr>
              <a:t>https://pro.arcgis.com/zh-cn/pro-app/latest/get-started/arcgis-pro-system-requirements.htm</a:t>
            </a:r>
            <a:endParaRPr lang="en-US" altLang="zh-CN" sz="2600" b="1" dirty="0"/>
          </a:p>
          <a:p>
            <a:pPr lvl="1">
              <a:lnSpc>
                <a:spcPct val="150000"/>
              </a:lnSpc>
              <a:defRPr/>
            </a:pPr>
            <a:endParaRPr lang="en-US" altLang="zh-CN" sz="2600" b="1" dirty="0"/>
          </a:p>
        </p:txBody>
      </p:sp>
      <p:sp>
        <p:nvSpPr>
          <p:cNvPr id="4" name="标题 3"/>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1.ArcGIS Pro</a:t>
            </a:r>
            <a:endParaRPr lang="zh-CN" altLang="en-US" sz="3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2752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数字蓝色隧道 16x9">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2.xml><?xml version="1.0" encoding="utf-8"?>
<a:theme xmlns:a="http://schemas.openxmlformats.org/drawingml/2006/main" name="2_数字蓝色隧道 16x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3.xml><?xml version="1.0" encoding="utf-8"?>
<a:theme xmlns:a="http://schemas.openxmlformats.org/drawingml/2006/main" name="3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4.xml><?xml version="1.0" encoding="utf-8"?>
<a:theme xmlns:a="http://schemas.openxmlformats.org/drawingml/2006/main" name="1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microsoft.com/office/2006/metadata/properties"/>
    <ds:schemaRef ds:uri="http://purl.org/dc/term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4873beb7-5857-4685-be1f-d57550cc96cc"/>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蓝色数字隧道业务演示文稿（宽屏）</Template>
  <TotalTime>0</TotalTime>
  <Words>1883</Words>
  <Application>Microsoft Office PowerPoint</Application>
  <PresentationFormat>自定义</PresentationFormat>
  <Paragraphs>246</Paragraphs>
  <Slides>35</Slides>
  <Notes>12</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35</vt:i4>
      </vt:variant>
    </vt:vector>
  </HeadingPairs>
  <TitlesOfParts>
    <vt:vector size="50" baseType="lpstr">
      <vt:lpstr>MS UI Gothic</vt:lpstr>
      <vt:lpstr>等线</vt:lpstr>
      <vt:lpstr>等线 Light</vt:lpstr>
      <vt:lpstr>黑体</vt:lpstr>
      <vt:lpstr>宋体</vt:lpstr>
      <vt:lpstr>Microsoft YaHei</vt:lpstr>
      <vt:lpstr>Microsoft YaHei</vt:lpstr>
      <vt:lpstr>Arial</vt:lpstr>
      <vt:lpstr>Corbel</vt:lpstr>
      <vt:lpstr>Wingdings</vt:lpstr>
      <vt:lpstr>数字蓝色隧道 16x9</vt:lpstr>
      <vt:lpstr>2_数字蓝色隧道 16x9</vt:lpstr>
      <vt:lpstr>3_数字蓝色隧道 16x9</vt:lpstr>
      <vt:lpstr>1_数字蓝色隧道 16x9</vt:lpstr>
      <vt:lpstr>自定义设计方案</vt:lpstr>
      <vt:lpstr>PowerPoint 演示文稿</vt:lpstr>
      <vt:lpstr>主要内容</vt:lpstr>
      <vt:lpstr>1.ArcGIS Pro</vt:lpstr>
      <vt:lpstr>1.ArcGIS Pro</vt:lpstr>
      <vt:lpstr>1.ArcGIS Pro-产品特点</vt:lpstr>
      <vt:lpstr>1.ArcGISPro 界面</vt:lpstr>
      <vt:lpstr>1.ArcGIS Pro-与Arcmap 比较</vt:lpstr>
      <vt:lpstr>1.ArcGIS Pro-授权模式</vt:lpstr>
      <vt:lpstr>1.ArcGIS Pro</vt:lpstr>
      <vt:lpstr>2.ArcGIS Pro工程管理</vt:lpstr>
      <vt:lpstr>2.ArcGIS Pro工程管理</vt:lpstr>
      <vt:lpstr>PowerPoint 演示文稿</vt:lpstr>
      <vt:lpstr>2.ArcGIS Pro工程管理-</vt:lpstr>
      <vt:lpstr>3.ArcGIS Pro功能-编辑工具</vt:lpstr>
      <vt:lpstr>3.ArcGIS Pro功能-分析总览</vt:lpstr>
      <vt:lpstr>3.ArcGIS Pro功能-工具箱</vt:lpstr>
      <vt:lpstr>3.ArcGIS Pro功能-ModelBuilder</vt:lpstr>
      <vt:lpstr>3.ArcGIS Pro功能-影像分析</vt:lpstr>
      <vt:lpstr>3.ArcGIS Pro功能-高程设置</vt:lpstr>
      <vt:lpstr>3.ArcGIS Pro功能-二三维一体化 </vt:lpstr>
      <vt:lpstr>三维和二维地图的关系</vt:lpstr>
      <vt:lpstr>三维场景模式</vt:lpstr>
      <vt:lpstr>编辑三维对象</vt:lpstr>
      <vt:lpstr>3.ArcGIS Pro功能-创建地图布局</vt:lpstr>
      <vt:lpstr>3.ArcGIS Pro功能-发布服务</vt:lpstr>
      <vt:lpstr>4.矢量切片  矢量切片包</vt:lpstr>
      <vt:lpstr>4.矢量切片   矢量切片包</vt:lpstr>
      <vt:lpstr>4.矢量切片</vt:lpstr>
      <vt:lpstr>4.矢量切片   矢量切片与栅格切片比较</vt:lpstr>
      <vt:lpstr>PowerPoint 演示文稿</vt:lpstr>
      <vt:lpstr>4.矢量切片    Pro中的相关工具</vt:lpstr>
      <vt:lpstr>4.矢量切片</vt:lpstr>
      <vt:lpstr>4.矢量切片-Create Vector tile Index </vt:lpstr>
      <vt:lpstr>4.矢量切片-Create Vector tile Package</vt:lpstr>
      <vt:lpstr>4.矢量切片</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2021-09-14T09:00:52Z</dcterms:created>
  <dcterms:modified xsi:type="dcterms:W3CDTF">2025-05-22T06:54:18Z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